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61" r:id="rId3"/>
    <p:sldId id="262" r:id="rId4"/>
    <p:sldId id="2074" r:id="rId5"/>
    <p:sldId id="2073" r:id="rId6"/>
    <p:sldId id="2079" r:id="rId7"/>
    <p:sldId id="2050" r:id="rId8"/>
    <p:sldId id="2071" r:id="rId9"/>
    <p:sldId id="454" r:id="rId10"/>
    <p:sldId id="2080" r:id="rId11"/>
    <p:sldId id="2067" r:id="rId12"/>
    <p:sldId id="2082" r:id="rId13"/>
    <p:sldId id="2083" r:id="rId14"/>
    <p:sldId id="2084" r:id="rId15"/>
    <p:sldId id="2094" r:id="rId16"/>
    <p:sldId id="2095" r:id="rId17"/>
    <p:sldId id="2096" r:id="rId18"/>
    <p:sldId id="2093" r:id="rId19"/>
    <p:sldId id="2088" r:id="rId20"/>
    <p:sldId id="2076" r:id="rId21"/>
    <p:sldId id="2081" r:id="rId22"/>
    <p:sldId id="2092" r:id="rId23"/>
    <p:sldId id="2087" r:id="rId24"/>
    <p:sldId id="2056" r:id="rId25"/>
    <p:sldId id="2089" r:id="rId26"/>
    <p:sldId id="2091" r:id="rId27"/>
    <p:sldId id="2090" r:id="rId28"/>
    <p:sldId id="385" r:id="rId29"/>
    <p:sldId id="2098" r:id="rId30"/>
    <p:sldId id="2047" r:id="rId31"/>
  </p:sldIdLst>
  <p:sldSz cx="12192000" cy="6858000"/>
  <p:notesSz cx="6858000" cy="9144000"/>
  <p:defaultText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D9"/>
    <a:srgbClr val="CE3537"/>
    <a:srgbClr val="F2F2F2"/>
    <a:srgbClr val="27A7E7"/>
    <a:srgbClr val="45DFFE"/>
    <a:srgbClr val="F4F7FD"/>
    <a:srgbClr val="26FDFF"/>
    <a:srgbClr val="CECECE"/>
    <a:srgbClr val="EFF4FC"/>
    <a:srgbClr val="75E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autoAdjust="0"/>
    <p:restoredTop sz="84312" autoAdjust="0"/>
  </p:normalViewPr>
  <p:slideViewPr>
    <p:cSldViewPr snapToGrid="0" snapToObjects="1">
      <p:cViewPr varScale="1">
        <p:scale>
          <a:sx n="77" d="100"/>
          <a:sy n="77" d="100"/>
        </p:scale>
        <p:origin x="342" y="90"/>
      </p:cViewPr>
      <p:guideLst>
        <p:guide orient="horz" pos="3090"/>
        <p:guide pos="3840"/>
      </p:guideLst>
    </p:cSldViewPr>
  </p:slideViewPr>
  <p:outlineViewPr>
    <p:cViewPr>
      <p:scale>
        <a:sx n="33" d="100"/>
        <a:sy n="33" d="100"/>
      </p:scale>
      <p:origin x="0" y="0"/>
    </p:cViewPr>
  </p:outlineViewPr>
  <p:notesTextViewPr>
    <p:cViewPr>
      <p:scale>
        <a:sx n="105" d="100"/>
        <a:sy n="105" d="100"/>
      </p:scale>
      <p:origin x="0" y="0"/>
    </p:cViewPr>
  </p:notesTextViewPr>
  <p:notesViewPr>
    <p:cSldViewPr snapToGrid="0" snapToObjects="1">
      <p:cViewPr varScale="1">
        <p:scale>
          <a:sx n="92" d="100"/>
          <a:sy n="92" d="100"/>
        </p:scale>
        <p:origin x="44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D2E180-B46E-7A43-A117-63F377D18306}" type="datetimeFigureOut">
              <a:rPr kumimoji="1" lang="zh-CN" altLang="en-US" smtClean="0"/>
              <a:t>2024/8/22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AB401-204B-9844-95AE-D9FF3EA47130}" type="slidenum">
              <a:rPr kumimoji="1" lang="zh-CN" altLang="en-US" smtClean="0"/>
              <a:t>‹#›</a:t>
            </a:fld>
            <a:endParaRPr kumimoji="1" lang="zh-CN" altLang="en-US"/>
          </a:p>
        </p:txBody>
      </p:sp>
    </p:spTree>
    <p:extLst>
      <p:ext uri="{BB962C8B-B14F-4D97-AF65-F5344CB8AC3E}">
        <p14:creationId xmlns:p14="http://schemas.microsoft.com/office/powerpoint/2010/main" val="33276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2588-97D3-E74D-AC24-90F3DAA7241C}" type="datetimeFigureOut">
              <a:rPr kumimoji="1" lang="zh-CN" altLang="en-US" smtClean="0"/>
              <a:t>2024/8/22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7A831-FA3D-4247-B58F-BC5853F38B50}" type="slidenum">
              <a:rPr kumimoji="1" lang="zh-CN" altLang="en-US" smtClean="0"/>
              <a:t>‹#›</a:t>
            </a:fld>
            <a:endParaRPr kumimoji="1" lang="zh-CN" altLang="en-US"/>
          </a:p>
        </p:txBody>
      </p:sp>
    </p:spTree>
    <p:extLst>
      <p:ext uri="{BB962C8B-B14F-4D97-AF65-F5344CB8AC3E}">
        <p14:creationId xmlns:p14="http://schemas.microsoft.com/office/powerpoint/2010/main" val="78436708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1</a:t>
            </a:fld>
            <a:endParaRPr kumimoji="1" lang="zh-CN" altLang="en-US"/>
          </a:p>
        </p:txBody>
      </p:sp>
    </p:spTree>
    <p:extLst>
      <p:ext uri="{BB962C8B-B14F-4D97-AF65-F5344CB8AC3E}">
        <p14:creationId xmlns:p14="http://schemas.microsoft.com/office/powerpoint/2010/main" val="160300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10</a:t>
            </a:fld>
            <a:endParaRPr kumimoji="1" lang="zh-CN" altLang="en-US"/>
          </a:p>
        </p:txBody>
      </p:sp>
    </p:spTree>
    <p:extLst>
      <p:ext uri="{BB962C8B-B14F-4D97-AF65-F5344CB8AC3E}">
        <p14:creationId xmlns:p14="http://schemas.microsoft.com/office/powerpoint/2010/main" val="207247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11</a:t>
            </a:fld>
            <a:endParaRPr kumimoji="1" lang="zh-CN" altLang="en-US"/>
          </a:p>
        </p:txBody>
      </p:sp>
    </p:spTree>
    <p:extLst>
      <p:ext uri="{BB962C8B-B14F-4D97-AF65-F5344CB8AC3E}">
        <p14:creationId xmlns:p14="http://schemas.microsoft.com/office/powerpoint/2010/main" val="223267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12</a:t>
            </a:fld>
            <a:endParaRPr kumimoji="1" lang="zh-CN" altLang="en-US"/>
          </a:p>
        </p:txBody>
      </p:sp>
    </p:spTree>
    <p:extLst>
      <p:ext uri="{BB962C8B-B14F-4D97-AF65-F5344CB8AC3E}">
        <p14:creationId xmlns:p14="http://schemas.microsoft.com/office/powerpoint/2010/main" val="3575888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13</a:t>
            </a:fld>
            <a:endParaRPr kumimoji="1" lang="zh-CN" altLang="en-US"/>
          </a:p>
        </p:txBody>
      </p:sp>
    </p:spTree>
    <p:extLst>
      <p:ext uri="{BB962C8B-B14F-4D97-AF65-F5344CB8AC3E}">
        <p14:creationId xmlns:p14="http://schemas.microsoft.com/office/powerpoint/2010/main" val="129270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14</a:t>
            </a:fld>
            <a:endParaRPr kumimoji="1" lang="zh-CN" altLang="en-US"/>
          </a:p>
        </p:txBody>
      </p:sp>
    </p:spTree>
    <p:extLst>
      <p:ext uri="{BB962C8B-B14F-4D97-AF65-F5344CB8AC3E}">
        <p14:creationId xmlns:p14="http://schemas.microsoft.com/office/powerpoint/2010/main" val="280168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15</a:t>
            </a:fld>
            <a:endParaRPr kumimoji="1" lang="zh-CN" altLang="en-US"/>
          </a:p>
        </p:txBody>
      </p:sp>
    </p:spTree>
    <p:extLst>
      <p:ext uri="{BB962C8B-B14F-4D97-AF65-F5344CB8AC3E}">
        <p14:creationId xmlns:p14="http://schemas.microsoft.com/office/powerpoint/2010/main" val="1113875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16</a:t>
            </a:fld>
            <a:endParaRPr kumimoji="1" lang="zh-CN" altLang="en-US"/>
          </a:p>
        </p:txBody>
      </p:sp>
    </p:spTree>
    <p:extLst>
      <p:ext uri="{BB962C8B-B14F-4D97-AF65-F5344CB8AC3E}">
        <p14:creationId xmlns:p14="http://schemas.microsoft.com/office/powerpoint/2010/main" val="2191933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17</a:t>
            </a:fld>
            <a:endParaRPr kumimoji="1" lang="zh-CN" altLang="en-US"/>
          </a:p>
        </p:txBody>
      </p:sp>
    </p:spTree>
    <p:extLst>
      <p:ext uri="{BB962C8B-B14F-4D97-AF65-F5344CB8AC3E}">
        <p14:creationId xmlns:p14="http://schemas.microsoft.com/office/powerpoint/2010/main" val="1320068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18</a:t>
            </a:fld>
            <a:endParaRPr kumimoji="1" lang="zh-CN" altLang="en-US"/>
          </a:p>
        </p:txBody>
      </p:sp>
    </p:spTree>
    <p:extLst>
      <p:ext uri="{BB962C8B-B14F-4D97-AF65-F5344CB8AC3E}">
        <p14:creationId xmlns:p14="http://schemas.microsoft.com/office/powerpoint/2010/main" val="3843223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19</a:t>
            </a:fld>
            <a:endParaRPr kumimoji="1" lang="zh-CN" altLang="en-US"/>
          </a:p>
        </p:txBody>
      </p:sp>
    </p:spTree>
    <p:extLst>
      <p:ext uri="{BB962C8B-B14F-4D97-AF65-F5344CB8AC3E}">
        <p14:creationId xmlns:p14="http://schemas.microsoft.com/office/powerpoint/2010/main" val="110306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a:t>
            </a:fld>
            <a:endParaRPr kumimoji="1" lang="zh-CN" altLang="en-US"/>
          </a:p>
        </p:txBody>
      </p:sp>
    </p:spTree>
    <p:extLst>
      <p:ext uri="{BB962C8B-B14F-4D97-AF65-F5344CB8AC3E}">
        <p14:creationId xmlns:p14="http://schemas.microsoft.com/office/powerpoint/2010/main" val="2454228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20</a:t>
            </a:fld>
            <a:endParaRPr kumimoji="1" lang="zh-CN" altLang="en-US"/>
          </a:p>
        </p:txBody>
      </p:sp>
    </p:spTree>
    <p:extLst>
      <p:ext uri="{BB962C8B-B14F-4D97-AF65-F5344CB8AC3E}">
        <p14:creationId xmlns:p14="http://schemas.microsoft.com/office/powerpoint/2010/main" val="2265834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apple-system"/>
              </a:rPr>
              <a:t>Cost-effectiveness: 1.27 vs 3.98 (1/3 of the cost) Hardware costs reduced by 10% (improving single-machine performance, increasing the number of servers by 8.7%, and overall performance by 15.2%). Software and service costs reduced by 85% (TDSQL uses a public cloud model, significantly lowering license and service fees, while </a:t>
            </a:r>
            <a:r>
              <a:rPr lang="en-US" altLang="zh-CN" b="0" i="0" dirty="0" err="1">
                <a:solidFill>
                  <a:srgbClr val="24292F"/>
                </a:solidFill>
                <a:effectLst/>
                <a:latin typeface="-apple-system"/>
              </a:rPr>
              <a:t>OceanBase</a:t>
            </a:r>
            <a:r>
              <a:rPr lang="en-US" altLang="zh-CN" b="0" i="0" dirty="0">
                <a:solidFill>
                  <a:srgbClr val="24292F"/>
                </a:solidFill>
                <a:effectLst/>
                <a:latin typeface="-apple-system"/>
              </a:rPr>
              <a:t> uses a private cloud model), making the overall cost per </a:t>
            </a:r>
            <a:r>
              <a:rPr lang="en-US" altLang="zh-CN" b="0" i="0" dirty="0" err="1">
                <a:solidFill>
                  <a:srgbClr val="24292F"/>
                </a:solidFill>
                <a:effectLst/>
                <a:latin typeface="-apple-system"/>
              </a:rPr>
              <a:t>tpmC</a:t>
            </a:r>
            <a:r>
              <a:rPr lang="en-US" altLang="zh-CN" b="0" i="0" dirty="0">
                <a:solidFill>
                  <a:srgbClr val="24292F"/>
                </a:solidFill>
                <a:effectLst/>
                <a:latin typeface="-apple-system"/>
              </a:rPr>
              <a:t> approximately one-third that of similar products.</a:t>
            </a:r>
          </a:p>
          <a:p>
            <a:pPr algn="l"/>
            <a:r>
              <a:rPr lang="en-US" altLang="zh-CN" b="0" i="0" dirty="0" err="1">
                <a:solidFill>
                  <a:srgbClr val="24292F"/>
                </a:solidFill>
                <a:effectLst/>
                <a:latin typeface="-apple-system"/>
              </a:rPr>
              <a:t>tpmC</a:t>
            </a:r>
            <a:r>
              <a:rPr lang="en-US" altLang="zh-CN" b="0" i="0" dirty="0">
                <a:solidFill>
                  <a:srgbClr val="24292F"/>
                </a:solidFill>
                <a:effectLst/>
                <a:latin typeface="-apple-system"/>
              </a:rPr>
              <a:t>: 814 million vs 707 million (higher throughput) Leveraging TDSQL's continuous R&amp;D investment over the years in database kernel, distributed systems, horizontal scaling, and scheduling capabilities, we have built the industry's largest distributed database cluster (1650 nodes), setting a new world record in performance (814 million </a:t>
            </a:r>
            <a:r>
              <a:rPr lang="en-US" altLang="zh-CN" b="0" i="0" dirty="0" err="1">
                <a:solidFill>
                  <a:srgbClr val="24292F"/>
                </a:solidFill>
                <a:effectLst/>
                <a:latin typeface="-apple-system"/>
              </a:rPr>
              <a:t>tpmC</a:t>
            </a:r>
            <a:r>
              <a:rPr lang="en-US" altLang="zh-CN" b="0" i="0" dirty="0">
                <a:solidFill>
                  <a:srgbClr val="24292F"/>
                </a:solidFill>
                <a:effectLst/>
                <a:latin typeface="-apple-system"/>
              </a:rPr>
              <a:t>).</a:t>
            </a:r>
          </a:p>
          <a:p>
            <a:pPr algn="l"/>
            <a:r>
              <a:rPr lang="en-US" altLang="zh-CN" b="0" i="0" dirty="0">
                <a:solidFill>
                  <a:srgbClr val="24292F"/>
                </a:solidFill>
                <a:effectLst/>
                <a:latin typeface="-apple-system"/>
              </a:rPr>
              <a:t>Volatility: 0.2% vs 1% (more stable) During an 8-hour continuous stress test, the </a:t>
            </a:r>
            <a:r>
              <a:rPr lang="en-US" altLang="zh-CN" b="0" i="0" dirty="0" err="1">
                <a:solidFill>
                  <a:srgbClr val="24292F"/>
                </a:solidFill>
                <a:effectLst/>
                <a:latin typeface="-apple-system"/>
              </a:rPr>
              <a:t>tpmC</a:t>
            </a:r>
            <a:r>
              <a:rPr lang="en-US" altLang="zh-CN" b="0" i="0" dirty="0">
                <a:solidFill>
                  <a:srgbClr val="24292F"/>
                </a:solidFill>
                <a:effectLst/>
                <a:latin typeface="-apple-system"/>
              </a:rPr>
              <a:t> volatility remained below 0.2% (the standard requirement is within 2%, while other vendors typically have volatility within 1%). The 8-hour full-load test was error-free, demonstrating that our product architecture, distributed system, horizontal scaling, and resource scheduling are at the industry's best level.</a:t>
            </a:r>
          </a:p>
          <a:p>
            <a:pPr algn="l"/>
            <a:r>
              <a:rPr lang="en-US" altLang="zh-CN" b="0" i="0" dirty="0">
                <a:solidFill>
                  <a:srgbClr val="24292F"/>
                </a:solidFill>
                <a:effectLst/>
                <a:latin typeface="-apple-system"/>
              </a:rPr>
              <a:t>Response Time: Reduced by 15%-30% (faster response) For multiple transaction processes, the average latency and 90th percentile delay are more than 15%-30% lower than competing products.</a:t>
            </a:r>
          </a:p>
          <a:p>
            <a:pPr algn="l"/>
            <a:r>
              <a:rPr lang="en-US" altLang="zh-CN" b="0" i="0" dirty="0">
                <a:solidFill>
                  <a:srgbClr val="24292F"/>
                </a:solidFill>
                <a:effectLst/>
                <a:latin typeface="-apple-system"/>
              </a:rPr>
              <a:t>Fault Impact Duration: 20 seconds vs 2 minutes (faster recovery) In a one-hour disaster recovery scenario test, we conducted two random power-off simulations of physical machines and one simulated failure by destroying a Tencent Cloud instance (virtual machine). After simulating the faults, the impact on business operations was within 20 seconds (whereas other vendors typically experience impacts lasting several minutes), resulting in negligible overall impact on the system.</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21</a:t>
            </a:fld>
            <a:endParaRPr kumimoji="1" lang="zh-CN" altLang="en-US"/>
          </a:p>
        </p:txBody>
      </p:sp>
    </p:spTree>
    <p:extLst>
      <p:ext uri="{BB962C8B-B14F-4D97-AF65-F5344CB8AC3E}">
        <p14:creationId xmlns:p14="http://schemas.microsoft.com/office/powerpoint/2010/main" val="4155240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22</a:t>
            </a:fld>
            <a:endParaRPr kumimoji="1" lang="zh-CN" altLang="en-US"/>
          </a:p>
        </p:txBody>
      </p:sp>
    </p:spTree>
    <p:extLst>
      <p:ext uri="{BB962C8B-B14F-4D97-AF65-F5344CB8AC3E}">
        <p14:creationId xmlns:p14="http://schemas.microsoft.com/office/powerpoint/2010/main" val="4177221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23</a:t>
            </a:fld>
            <a:endParaRPr kumimoji="1" lang="zh-CN" altLang="en-US"/>
          </a:p>
        </p:txBody>
      </p:sp>
    </p:spTree>
    <p:extLst>
      <p:ext uri="{BB962C8B-B14F-4D97-AF65-F5344CB8AC3E}">
        <p14:creationId xmlns:p14="http://schemas.microsoft.com/office/powerpoint/2010/main" val="95034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24</a:t>
            </a:fld>
            <a:endParaRPr kumimoji="1" lang="zh-CN" altLang="en-US"/>
          </a:p>
        </p:txBody>
      </p:sp>
    </p:spTree>
    <p:extLst>
      <p:ext uri="{BB962C8B-B14F-4D97-AF65-F5344CB8AC3E}">
        <p14:creationId xmlns:p14="http://schemas.microsoft.com/office/powerpoint/2010/main" val="2376318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25</a:t>
            </a:fld>
            <a:endParaRPr kumimoji="1" lang="zh-CN" altLang="en-US"/>
          </a:p>
        </p:txBody>
      </p:sp>
    </p:spTree>
    <p:extLst>
      <p:ext uri="{BB962C8B-B14F-4D97-AF65-F5344CB8AC3E}">
        <p14:creationId xmlns:p14="http://schemas.microsoft.com/office/powerpoint/2010/main" val="3285620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26</a:t>
            </a:fld>
            <a:endParaRPr kumimoji="1" lang="zh-CN" altLang="en-US"/>
          </a:p>
        </p:txBody>
      </p:sp>
    </p:spTree>
    <p:extLst>
      <p:ext uri="{BB962C8B-B14F-4D97-AF65-F5344CB8AC3E}">
        <p14:creationId xmlns:p14="http://schemas.microsoft.com/office/powerpoint/2010/main" val="3906317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27</a:t>
            </a:fld>
            <a:endParaRPr kumimoji="1" lang="zh-CN" altLang="en-US"/>
          </a:p>
        </p:txBody>
      </p:sp>
    </p:spTree>
    <p:extLst>
      <p:ext uri="{BB962C8B-B14F-4D97-AF65-F5344CB8AC3E}">
        <p14:creationId xmlns:p14="http://schemas.microsoft.com/office/powerpoint/2010/main" val="1416523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29569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934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a:t>
            </a:fld>
            <a:endParaRPr kumimoji="1" lang="zh-CN" altLang="en-US"/>
          </a:p>
        </p:txBody>
      </p:sp>
    </p:spTree>
    <p:extLst>
      <p:ext uri="{BB962C8B-B14F-4D97-AF65-F5344CB8AC3E}">
        <p14:creationId xmlns:p14="http://schemas.microsoft.com/office/powerpoint/2010/main" val="118362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a:t>
            </a:fld>
            <a:endParaRPr kumimoji="1" lang="zh-CN" altLang="en-US"/>
          </a:p>
        </p:txBody>
      </p:sp>
    </p:spTree>
    <p:extLst>
      <p:ext uri="{BB962C8B-B14F-4D97-AF65-F5344CB8AC3E}">
        <p14:creationId xmlns:p14="http://schemas.microsoft.com/office/powerpoint/2010/main" val="20614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a:t>
            </a:fld>
            <a:endParaRPr kumimoji="1" lang="zh-CN" altLang="en-US"/>
          </a:p>
        </p:txBody>
      </p:sp>
    </p:spTree>
    <p:extLst>
      <p:ext uri="{BB962C8B-B14F-4D97-AF65-F5344CB8AC3E}">
        <p14:creationId xmlns:p14="http://schemas.microsoft.com/office/powerpoint/2010/main" val="360022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6</a:t>
            </a:fld>
            <a:endParaRPr kumimoji="1" lang="zh-CN" altLang="en-US"/>
          </a:p>
        </p:txBody>
      </p:sp>
    </p:spTree>
    <p:extLst>
      <p:ext uri="{BB962C8B-B14F-4D97-AF65-F5344CB8AC3E}">
        <p14:creationId xmlns:p14="http://schemas.microsoft.com/office/powerpoint/2010/main" val="254477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7</a:t>
            </a:fld>
            <a:endParaRPr kumimoji="1" lang="zh-CN" altLang="en-US"/>
          </a:p>
        </p:txBody>
      </p:sp>
    </p:spTree>
    <p:extLst>
      <p:ext uri="{BB962C8B-B14F-4D97-AF65-F5344CB8AC3E}">
        <p14:creationId xmlns:p14="http://schemas.microsoft.com/office/powerpoint/2010/main" val="427613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8</a:t>
            </a:fld>
            <a:endParaRPr kumimoji="1" lang="zh-CN" altLang="en-US"/>
          </a:p>
        </p:txBody>
      </p:sp>
    </p:spTree>
    <p:extLst>
      <p:ext uri="{BB962C8B-B14F-4D97-AF65-F5344CB8AC3E}">
        <p14:creationId xmlns:p14="http://schemas.microsoft.com/office/powerpoint/2010/main" val="55451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9</a:t>
            </a:fld>
            <a:endParaRPr kumimoji="1" lang="zh-CN" altLang="en-US"/>
          </a:p>
        </p:txBody>
      </p:sp>
    </p:spTree>
    <p:extLst>
      <p:ext uri="{BB962C8B-B14F-4D97-AF65-F5344CB8AC3E}">
        <p14:creationId xmlns:p14="http://schemas.microsoft.com/office/powerpoint/2010/main" val="1802539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422525"/>
            <a:ext cx="9144000" cy="1006475"/>
          </a:xfrm>
        </p:spPr>
        <p:txBody>
          <a:bodyPr anchor="b">
            <a:normAutofit/>
          </a:bodyPr>
          <a:lstStyle>
            <a:lvl1pPr algn="l">
              <a:defRPr sz="4800">
                <a:solidFill>
                  <a:schemeClr val="bg1"/>
                </a:solidFill>
                <a:latin typeface="FontName" charset="-122"/>
                <a:ea typeface="FontName" charset="-122"/>
                <a:cs typeface="FontName" charset="-122"/>
              </a:defRPr>
            </a:lvl1pPr>
          </a:lstStyle>
          <a:p>
            <a:r>
              <a:rPr kumimoji="1" lang="zh-CN" altLang="en-US" dirty="0"/>
              <a:t>海量计费场景验证</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
        <p:nvSpPr>
          <p:cNvPr id="15" name="日期占位符 3"/>
          <p:cNvSpPr txBox="1">
            <a:spLocks/>
          </p:cNvSpPr>
          <p:nvPr userDrawn="1"/>
        </p:nvSpPr>
        <p:spPr>
          <a:xfrm>
            <a:off x="1524000"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207949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197038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90688"/>
            <a:ext cx="12192000" cy="408432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extLst>
      <p:ext uri="{BB962C8B-B14F-4D97-AF65-F5344CB8AC3E}">
        <p14:creationId xmlns:p14="http://schemas.microsoft.com/office/powerpoint/2010/main" val="425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13" name="标题 1"/>
          <p:cNvSpPr>
            <a:spLocks noGrp="1"/>
          </p:cNvSpPr>
          <p:nvPr>
            <p:ph type="ctrTitle" hasCustomPrompt="1"/>
          </p:nvPr>
        </p:nvSpPr>
        <p:spPr>
          <a:xfrm>
            <a:off x="2487181" y="1537850"/>
            <a:ext cx="7293840" cy="800103"/>
          </a:xfrm>
        </p:spPr>
        <p:txBody>
          <a:bodyPr anchor="b">
            <a:normAutofit/>
          </a:bodyPr>
          <a:lstStyle>
            <a:lvl1pPr algn="ctr">
              <a:defRPr sz="4400">
                <a:solidFill>
                  <a:schemeClr val="bg1"/>
                </a:solidFill>
                <a:latin typeface="FontName" charset="-122"/>
                <a:ea typeface="FontName" charset="-122"/>
                <a:cs typeface="FontName" charset="-122"/>
              </a:defRPr>
            </a:lvl1pPr>
          </a:lstStyle>
          <a:p>
            <a:r>
              <a:rPr kumimoji="1" lang="zh-CN" altLang="en-US" dirty="0"/>
              <a:t>第一</a:t>
            </a:r>
            <a:r>
              <a:rPr kumimoji="1" lang="zh-CN" altLang="en-US"/>
              <a:t>章：概述</a:t>
            </a:r>
            <a:endParaRPr kumimoji="1" lang="zh-CN" altLang="en-US" dirty="0"/>
          </a:p>
        </p:txBody>
      </p:sp>
      <p:sp>
        <p:nvSpPr>
          <p:cNvPr id="1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
        <p:nvSpPr>
          <p:cNvPr id="20" name="日期占位符 19"/>
          <p:cNvSpPr>
            <a:spLocks noGrp="1"/>
          </p:cNvSpPr>
          <p:nvPr>
            <p:ph type="dt" sz="half" idx="10"/>
          </p:nvPr>
        </p:nvSpPr>
        <p:spPr/>
        <p:txBody>
          <a:bodyPr/>
          <a:lstStyle/>
          <a:p>
            <a:fld id="{DDEEACD5-6DEA-1948-AF46-BCEEA7D7F5EA}" type="datetimeFigureOut">
              <a:rPr kumimoji="1" lang="zh-CN" altLang="en-US" smtClean="0"/>
              <a:t>2024/8/22</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22" name="幻灯片编号占位符 21"/>
          <p:cNvSpPr>
            <a:spLocks noGrp="1"/>
          </p:cNvSpPr>
          <p:nvPr>
            <p:ph type="sldNum" sz="quarter" idx="12"/>
          </p:nvPr>
        </p:nvSpPr>
        <p:spPr/>
        <p:txBody>
          <a:body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205294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标题 1"/>
          <p:cNvSpPr txBox="1">
            <a:spLocks/>
          </p:cNvSpPr>
          <p:nvPr userDrawn="1"/>
        </p:nvSpPr>
        <p:spPr>
          <a:xfrm>
            <a:off x="1572315" y="2796599"/>
            <a:ext cx="9144000" cy="100647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pPr algn="ctr"/>
            <a:r>
              <a:rPr kumimoji="1" lang="en-US" altLang="zh-CN" sz="5600" spc="300" baseline="0"/>
              <a:t>THANKS</a:t>
            </a:r>
            <a:endParaRPr kumimoji="1" lang="zh-CN" altLang="en-US" sz="5600" spc="300" baseline="0" dirty="0"/>
          </a:p>
        </p:txBody>
      </p:sp>
      <p:sp>
        <p:nvSpPr>
          <p:cNvPr id="9" name="日期占位符 3"/>
          <p:cNvSpPr txBox="1">
            <a:spLocks/>
          </p:cNvSpPr>
          <p:nvPr userDrawn="1"/>
        </p:nvSpPr>
        <p:spPr>
          <a:xfrm>
            <a:off x="152400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1000"/>
              <a:t>版权归</a:t>
            </a:r>
            <a:r>
              <a:rPr lang="en-US" altLang="zh-CN" sz="1000" dirty="0"/>
              <a:t>© 2020 </a:t>
            </a:r>
            <a:r>
              <a:rPr lang="en-US" altLang="zh-CN" sz="1000" dirty="0" err="1"/>
              <a:t>Tencent</a:t>
            </a:r>
            <a:r>
              <a:rPr lang="en-US" altLang="zh-CN" sz="1000" dirty="0"/>
              <a:t>, Inc.</a:t>
            </a:r>
            <a:r>
              <a:rPr lang="zh-CN" altLang="en-US" sz="1000" dirty="0"/>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Tree>
    <p:extLst>
      <p:ext uri="{BB962C8B-B14F-4D97-AF65-F5344CB8AC3E}">
        <p14:creationId xmlns:p14="http://schemas.microsoft.com/office/powerpoint/2010/main" val="1786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ABEA-FD3E-41D8-88D0-91BF198D01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0FAB53-1D67-437B-859E-AB29B32692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546EE4-8892-49FA-B117-CC60B39C58F6}"/>
              </a:ext>
            </a:extLst>
          </p:cNvPr>
          <p:cNvSpPr>
            <a:spLocks noGrp="1"/>
          </p:cNvSpPr>
          <p:nvPr>
            <p:ph type="dt" sz="half" idx="10"/>
          </p:nvPr>
        </p:nvSpPr>
        <p:spPr/>
        <p:txBody>
          <a:bodyPr/>
          <a:lstStyle/>
          <a:p>
            <a:fld id="{DD3B035D-6BC6-4337-B385-A458846D2B54}" type="datetimeFigureOut">
              <a:rPr lang="zh-CN" altLang="en-US" smtClean="0"/>
              <a:t>2024/8/22</a:t>
            </a:fld>
            <a:endParaRPr lang="zh-CN" altLang="en-US"/>
          </a:p>
        </p:txBody>
      </p:sp>
      <p:sp>
        <p:nvSpPr>
          <p:cNvPr id="5" name="页脚占位符 4">
            <a:extLst>
              <a:ext uri="{FF2B5EF4-FFF2-40B4-BE49-F238E27FC236}">
                <a16:creationId xmlns:a16="http://schemas.microsoft.com/office/drawing/2014/main" id="{64FF0017-985D-495C-B206-F9AEF6592C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8ED18-5000-44FE-83B7-345D4B47FD6C}"/>
              </a:ext>
            </a:extLst>
          </p:cNvPr>
          <p:cNvSpPr>
            <a:spLocks noGrp="1"/>
          </p:cNvSpPr>
          <p:nvPr>
            <p:ph type="sldNum" sz="quarter" idx="12"/>
          </p:nvPr>
        </p:nvSpPr>
        <p:spPr/>
        <p:txBody>
          <a:bodyPr/>
          <a:lstStyle/>
          <a:p>
            <a:fld id="{462BA542-FB1A-403B-B3B7-DE64303117E1}" type="slidenum">
              <a:rPr lang="zh-CN" altLang="en-US" smtClean="0"/>
              <a:t>‹#›</a:t>
            </a:fld>
            <a:endParaRPr lang="zh-CN" altLang="en-US"/>
          </a:p>
        </p:txBody>
      </p:sp>
      <p:pic>
        <p:nvPicPr>
          <p:cNvPr id="7" name="图片 6">
            <a:extLst>
              <a:ext uri="{FF2B5EF4-FFF2-40B4-BE49-F238E27FC236}">
                <a16:creationId xmlns:a16="http://schemas.microsoft.com/office/drawing/2014/main" id="{1B27FAA6-E2D3-3D91-FD90-E6E5376B9CF0}"/>
              </a:ext>
            </a:extLst>
          </p:cNvPr>
          <p:cNvPicPr>
            <a:picLocks noChangeAspect="1"/>
          </p:cNvPicPr>
          <p:nvPr userDrawn="1">
            <p:custDataLst>
              <p:tags r:id="rId1"/>
            </p:custDataLst>
          </p:nvPr>
        </p:nvPicPr>
        <p:blipFill>
          <a:blip r:embed="rId3"/>
          <a:stretch>
            <a:fillRect/>
          </a:stretch>
        </p:blipFill>
        <p:spPr>
          <a:xfrm>
            <a:off x="10456287" y="215067"/>
            <a:ext cx="1412806" cy="265072"/>
          </a:xfrm>
          <a:prstGeom prst="rect">
            <a:avLst/>
          </a:prstGeom>
        </p:spPr>
      </p:pic>
    </p:spTree>
    <p:extLst>
      <p:ext uri="{BB962C8B-B14F-4D97-AF65-F5344CB8AC3E}">
        <p14:creationId xmlns:p14="http://schemas.microsoft.com/office/powerpoint/2010/main" val="114270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ACD5-6DEA-1948-AF46-BCEEA7D7F5EA}" type="datetimeFigureOut">
              <a:rPr kumimoji="1" lang="zh-CN" altLang="en-US" smtClean="0"/>
              <a:t>2024/8/22</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611901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60"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1.emf"/><Relationship Id="rId5" Type="http://schemas.openxmlformats.org/officeDocument/2006/relationships/hyperlink" Target="mailto:axingguchen@tencent.com" TargetMode="External"/><Relationship Id="rId4" Type="http://schemas.openxmlformats.org/officeDocument/2006/relationships/image" Target="../media/image10.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emf"/><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3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3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slideLayout" Target="../slideLayouts/slideLayout2.xml"/><Relationship Id="rId3" Type="http://schemas.openxmlformats.org/officeDocument/2006/relationships/tags" Target="../tags/tag5.xml"/><Relationship Id="rId21" Type="http://schemas.microsoft.com/office/2007/relationships/hdphoto" Target="../media/hdphoto1.wdp"/><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16.png"/><Relationship Id="rId10" Type="http://schemas.openxmlformats.org/officeDocument/2006/relationships/tags" Target="../tags/tag12.xml"/><Relationship Id="rId19" Type="http://schemas.openxmlformats.org/officeDocument/2006/relationships/notesSlide" Target="../notesSlides/notesSlide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image" Target="../media/image15.emf"/></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7.xml"/><Relationship Id="rId7" Type="http://schemas.openxmlformats.org/officeDocument/2006/relationships/image" Target="../media/image4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emf"/><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4.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emf"/><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emf"/><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a:xfrm>
            <a:off x="2846188" y="3627195"/>
            <a:ext cx="8954964" cy="2850748"/>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r>
              <a:rPr lang="en-US" altLang="zh-CN" sz="2400" u="sng" dirty="0">
                <a:solidFill>
                  <a:schemeClr val="bg1">
                    <a:lumMod val="85000"/>
                  </a:schemeClr>
                </a:solidFill>
                <a:latin typeface="Corbel" panose="020B0503020204020204" pitchFamily="34" charset="0"/>
                <a:ea typeface="Source Han Sans SC Light" charset="-122"/>
                <a:cs typeface="Source Han Sans SC Light" charset="-122"/>
              </a:rPr>
              <a:t>Yuxing Chen</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a:t>
            </a:r>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Anqun</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Pan, </a:t>
            </a:r>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Hailin</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Lei, Anda Ye, </a:t>
            </a:r>
            <a:r>
              <a:rPr lang="en-US" altLang="zh-CN" sz="2400" dirty="0" err="1">
                <a:solidFill>
                  <a:schemeClr val="bg1">
                    <a:lumMod val="85000"/>
                  </a:schemeClr>
                </a:solidFill>
                <a:latin typeface="Corbel" panose="020B0503020204020204" pitchFamily="34" charset="0"/>
                <a:ea typeface="Source Han Sans SC Light" charset="-122"/>
                <a:cs typeface="Source Han Sans SC Light" charset="-122"/>
              </a:rPr>
              <a:t>Shuo</a:t>
            </a:r>
            <a:r>
              <a:rPr lang="en-US" altLang="zh-CN" sz="2400" dirty="0">
                <a:solidFill>
                  <a:schemeClr val="bg1">
                    <a:lumMod val="85000"/>
                  </a:schemeClr>
                </a:solidFill>
                <a:latin typeface="Corbel" panose="020B0503020204020204" pitchFamily="34" charset="0"/>
                <a:ea typeface="Source Han Sans SC Light" charset="-122"/>
                <a:cs typeface="Source Han Sans SC Light" charset="-122"/>
              </a:rPr>
              <a:t> Han, Yan Tang </a:t>
            </a:r>
          </a:p>
          <a:p>
            <a:r>
              <a:rPr lang="en-US" altLang="zh-CN" sz="2800" b="1" dirty="0">
                <a:solidFill>
                  <a:schemeClr val="bg1">
                    <a:lumMod val="85000"/>
                  </a:schemeClr>
                </a:solidFill>
                <a:latin typeface="Corbel" panose="020B0503020204020204" pitchFamily="34" charset="0"/>
                <a:ea typeface="Source Han Sans SC Light" charset="-122"/>
              </a:rPr>
              <a:t>    Tencent Inc.</a:t>
            </a:r>
          </a:p>
          <a:p>
            <a:endParaRPr lang="en-US" altLang="zh-CN" sz="2400" b="1" dirty="0">
              <a:solidFill>
                <a:schemeClr val="bg1">
                  <a:lumMod val="85000"/>
                </a:schemeClr>
              </a:solidFill>
              <a:latin typeface="Corbel" panose="020B0503020204020204" pitchFamily="34" charset="0"/>
              <a:ea typeface="Source Han Sans SC Light" charset="-122"/>
            </a:endParaRPr>
          </a:p>
          <a:p>
            <a:r>
              <a:rPr lang="en-US" altLang="zh-CN" sz="2400" b="1" dirty="0">
                <a:solidFill>
                  <a:schemeClr val="bg1">
                    <a:lumMod val="85000"/>
                  </a:schemeClr>
                </a:solidFill>
                <a:latin typeface="Corbel" panose="020B0503020204020204" pitchFamily="34" charset="0"/>
                <a:ea typeface="Source Han Sans SC Light" charset="-122"/>
              </a:rPr>
              <a:t> </a:t>
            </a:r>
            <a:r>
              <a:rPr lang="en-US" altLang="zh-CN" sz="2400" dirty="0">
                <a:solidFill>
                  <a:schemeClr val="bg1">
                    <a:lumMod val="85000"/>
                  </a:schemeClr>
                </a:solidFill>
                <a:latin typeface="Corbel" panose="020B0503020204020204" pitchFamily="34" charset="0"/>
                <a:ea typeface="Source Han Sans SC Light" charset="-122"/>
              </a:rPr>
              <a:t>Wei Lu, </a:t>
            </a:r>
            <a:r>
              <a:rPr lang="en-US" altLang="zh-CN" sz="2400" dirty="0" err="1">
                <a:solidFill>
                  <a:schemeClr val="bg1">
                    <a:lumMod val="85000"/>
                  </a:schemeClr>
                </a:solidFill>
                <a:latin typeface="Corbel" panose="020B0503020204020204" pitchFamily="34" charset="0"/>
                <a:ea typeface="Source Han Sans SC Light" charset="-122"/>
              </a:rPr>
              <a:t>Yunpeng</a:t>
            </a:r>
            <a:r>
              <a:rPr lang="en-US" altLang="zh-CN" sz="2400" dirty="0">
                <a:solidFill>
                  <a:schemeClr val="bg1">
                    <a:lumMod val="85000"/>
                  </a:schemeClr>
                </a:solidFill>
                <a:latin typeface="Corbel" panose="020B0503020204020204" pitchFamily="34" charset="0"/>
                <a:ea typeface="Source Han Sans SC Light" charset="-122"/>
              </a:rPr>
              <a:t> Chai, Feng Zhang, </a:t>
            </a:r>
            <a:r>
              <a:rPr lang="en-US" altLang="zh-CN" sz="2400" dirty="0" err="1">
                <a:solidFill>
                  <a:schemeClr val="bg1">
                    <a:lumMod val="85000"/>
                  </a:schemeClr>
                </a:solidFill>
                <a:latin typeface="Corbel" panose="020B0503020204020204" pitchFamily="34" charset="0"/>
                <a:ea typeface="Source Han Sans SC Light" charset="-122"/>
              </a:rPr>
              <a:t>Xiaoyong</a:t>
            </a:r>
            <a:r>
              <a:rPr lang="en-US" altLang="zh-CN" sz="2400" dirty="0">
                <a:solidFill>
                  <a:schemeClr val="bg1">
                    <a:lumMod val="85000"/>
                  </a:schemeClr>
                </a:solidFill>
                <a:latin typeface="Corbel" panose="020B0503020204020204" pitchFamily="34" charset="0"/>
                <a:ea typeface="Source Han Sans SC Light" charset="-122"/>
              </a:rPr>
              <a:t> Du </a:t>
            </a:r>
          </a:p>
          <a:p>
            <a:r>
              <a:rPr lang="en-US" altLang="zh-CN" sz="2400" b="1" dirty="0">
                <a:solidFill>
                  <a:schemeClr val="bg1">
                    <a:lumMod val="85000"/>
                  </a:schemeClr>
                </a:solidFill>
                <a:latin typeface="Corbel" panose="020B0503020204020204" pitchFamily="34" charset="0"/>
                <a:ea typeface="Source Han Sans SC Light" charset="-122"/>
              </a:rPr>
              <a:t>    </a:t>
            </a:r>
            <a:r>
              <a:rPr lang="en-US" altLang="zh-CN" sz="2800" b="1" dirty="0">
                <a:solidFill>
                  <a:schemeClr val="bg1">
                    <a:lumMod val="85000"/>
                  </a:schemeClr>
                </a:solidFill>
                <a:latin typeface="Corbel" panose="020B0503020204020204" pitchFamily="34" charset="0"/>
                <a:ea typeface="Source Han Sans SC Light" charset="-122"/>
              </a:rPr>
              <a:t>Renmin University of China</a:t>
            </a:r>
            <a:endParaRPr lang="en-US" altLang="zh-CN" sz="2400" b="1" dirty="0">
              <a:solidFill>
                <a:schemeClr val="bg1">
                  <a:lumMod val="85000"/>
                </a:schemeClr>
              </a:solidFill>
              <a:latin typeface="Corbel" panose="020B0503020204020204" pitchFamily="34" charset="0"/>
              <a:ea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r>
              <a:rPr lang="en-US" altLang="zh-CN" sz="1800" dirty="0">
                <a:solidFill>
                  <a:schemeClr val="accent2">
                    <a:lumMod val="60000"/>
                    <a:lumOff val="40000"/>
                  </a:schemeClr>
                </a:solidFill>
                <a:latin typeface="Corbel" panose="020B0503020204020204" pitchFamily="34" charset="0"/>
                <a:ea typeface="Source Han Sans SC Light" charset="-122"/>
                <a:hlinkClick r:id="rId5">
                  <a:extLst>
                    <a:ext uri="{A12FA001-AC4F-418D-AE19-62706E023703}">
                      <ahyp:hlinkClr xmlns:ahyp="http://schemas.microsoft.com/office/drawing/2018/hyperlinkcolor" val="tx"/>
                    </a:ext>
                  </a:extLst>
                </a:hlinkClick>
              </a:rPr>
              <a:t>axingguchen@tencent.com</a:t>
            </a:r>
            <a:r>
              <a:rPr lang="en-US" altLang="zh-CN" sz="1800" dirty="0">
                <a:solidFill>
                  <a:schemeClr val="accent2">
                    <a:lumMod val="60000"/>
                    <a:lumOff val="40000"/>
                  </a:schemeClr>
                </a:solidFill>
                <a:latin typeface="Corbel" panose="020B0503020204020204" pitchFamily="34" charset="0"/>
                <a:ea typeface="Source Han Sans SC Light" charset="-122"/>
              </a:rPr>
              <a:t> </a:t>
            </a:r>
            <a:r>
              <a:rPr lang="en-US" altLang="zh-CN" sz="1800" dirty="0">
                <a:solidFill>
                  <a:schemeClr val="bg1">
                    <a:lumMod val="85000"/>
                  </a:schemeClr>
                </a:solidFill>
                <a:latin typeface="Corbel" panose="020B0503020204020204" pitchFamily="34" charset="0"/>
                <a:ea typeface="Source Han Sans SC Light" charset="-122"/>
              </a:rPr>
              <a:t>| </a:t>
            </a:r>
            <a:r>
              <a:rPr lang="en-US" altLang="zh-CN" sz="1800" dirty="0">
                <a:solidFill>
                  <a:schemeClr val="accent4">
                    <a:lumMod val="60000"/>
                    <a:lumOff val="40000"/>
                  </a:schemeClr>
                </a:solidFill>
                <a:latin typeface="Corbel" panose="020B0503020204020204" pitchFamily="34" charset="0"/>
                <a:ea typeface="Source Han Sans SC Light" charset="-122"/>
                <a:cs typeface="Source Han Sans SC Light" charset="-122"/>
              </a:rPr>
              <a:t>Senior Engineer at </a:t>
            </a:r>
            <a:r>
              <a:rPr lang="en-US" altLang="zh-CN" sz="1900" dirty="0">
                <a:solidFill>
                  <a:schemeClr val="accent4">
                    <a:lumMod val="60000"/>
                    <a:lumOff val="40000"/>
                  </a:schemeClr>
                </a:solidFill>
                <a:latin typeface="Corbel" panose="020B0503020204020204" pitchFamily="34" charset="0"/>
                <a:ea typeface="Source Han Sans SC Light" charset="-122"/>
                <a:cs typeface="Source Han Sans SC Light" charset="-122"/>
              </a:rPr>
              <a:t>Tencent Cloud Databases</a:t>
            </a:r>
          </a:p>
        </p:txBody>
      </p:sp>
      <p:sp>
        <p:nvSpPr>
          <p:cNvPr id="6" name="文本框 5">
            <a:extLst>
              <a:ext uri="{FF2B5EF4-FFF2-40B4-BE49-F238E27FC236}">
                <a16:creationId xmlns:a16="http://schemas.microsoft.com/office/drawing/2014/main" id="{BB56E628-FFF3-DE42-ADD7-38AF6FCC0466}"/>
              </a:ext>
            </a:extLst>
          </p:cNvPr>
          <p:cNvSpPr txBox="1"/>
          <p:nvPr/>
        </p:nvSpPr>
        <p:spPr>
          <a:xfrm>
            <a:off x="1200268" y="1661146"/>
            <a:ext cx="10620429" cy="1569660"/>
          </a:xfrm>
          <a:prstGeom prst="rect">
            <a:avLst/>
          </a:prstGeom>
          <a:noFill/>
        </p:spPr>
        <p:txBody>
          <a:bodyPr wrap="square" rtlCol="0">
            <a:spAutoFit/>
          </a:bodyPr>
          <a:lstStyle/>
          <a:p>
            <a:r>
              <a:rPr lang="en-US" altLang="zh-CN" sz="4800" b="1" dirty="0">
                <a:solidFill>
                  <a:schemeClr val="bg1"/>
                </a:solidFill>
                <a:latin typeface="Corbel" panose="020B0503020204020204" pitchFamily="34" charset="0"/>
                <a:ea typeface="腾讯体 W7" panose="020C08030202040F0204" pitchFamily="34" charset="-122"/>
              </a:rPr>
              <a:t>TDSQL: </a:t>
            </a:r>
          </a:p>
          <a:p>
            <a:r>
              <a:rPr lang="en-US" altLang="zh-CN" sz="4800" b="1" dirty="0">
                <a:solidFill>
                  <a:schemeClr val="bg1"/>
                </a:solidFill>
                <a:latin typeface="Corbel" panose="020B0503020204020204" pitchFamily="34" charset="0"/>
                <a:ea typeface="腾讯体 W7" panose="020C08030202040F0204" pitchFamily="34" charset="-122"/>
              </a:rPr>
              <a:t>   </a:t>
            </a:r>
            <a:r>
              <a:rPr lang="en-US" altLang="zh-CN" sz="4800" b="1" u="sng" dirty="0">
                <a:solidFill>
                  <a:schemeClr val="bg1"/>
                </a:solidFill>
                <a:latin typeface="Corbel" panose="020B0503020204020204" pitchFamily="34" charset="0"/>
                <a:ea typeface="腾讯体 W7" panose="020C08030202040F0204" pitchFamily="34" charset="-122"/>
              </a:rPr>
              <a:t>T</a:t>
            </a:r>
            <a:r>
              <a:rPr lang="en-US" altLang="zh-CN" sz="4800" b="1" dirty="0">
                <a:solidFill>
                  <a:schemeClr val="bg1"/>
                </a:solidFill>
                <a:latin typeface="Corbel" panose="020B0503020204020204" pitchFamily="34" charset="0"/>
                <a:ea typeface="腾讯体 W7" panose="020C08030202040F0204" pitchFamily="34" charset="-122"/>
              </a:rPr>
              <a:t>encent </a:t>
            </a:r>
            <a:r>
              <a:rPr lang="en-US" altLang="zh-CN" sz="4800" b="1" u="sng" dirty="0">
                <a:solidFill>
                  <a:schemeClr val="bg1"/>
                </a:solidFill>
                <a:latin typeface="Corbel" panose="020B0503020204020204" pitchFamily="34" charset="0"/>
                <a:ea typeface="腾讯体 W7" panose="020C08030202040F0204" pitchFamily="34" charset="-122"/>
              </a:rPr>
              <a:t>D</a:t>
            </a:r>
            <a:r>
              <a:rPr lang="en-US" altLang="zh-CN" sz="4800" b="1" dirty="0">
                <a:solidFill>
                  <a:schemeClr val="bg1"/>
                </a:solidFill>
                <a:latin typeface="Corbel" panose="020B0503020204020204" pitchFamily="34" charset="0"/>
                <a:ea typeface="腾讯体 W7" panose="020C08030202040F0204" pitchFamily="34" charset="-122"/>
              </a:rPr>
              <a:t>istributed Database System</a:t>
            </a:r>
            <a:endParaRPr lang="zh-CN" altLang="en-US" sz="4800" b="1" dirty="0">
              <a:solidFill>
                <a:schemeClr val="bg1"/>
              </a:solidFill>
              <a:latin typeface="Corbel" panose="020B0503020204020204" pitchFamily="34" charset="0"/>
              <a:ea typeface="腾讯体 W7" panose="020C08030202040F0204" pitchFamily="34" charset="-122"/>
            </a:endParaRP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6"/>
          <a:stretch>
            <a:fillRect/>
          </a:stretch>
        </p:blipFill>
        <p:spPr>
          <a:xfrm>
            <a:off x="714381" y="363432"/>
            <a:ext cx="1241328" cy="589851"/>
          </a:xfrm>
          <a:prstGeom prst="rect">
            <a:avLst/>
          </a:prstGeom>
        </p:spPr>
      </p:pic>
      <p:pic>
        <p:nvPicPr>
          <p:cNvPr id="2" name="Picture 6" descr="中國人民大學- 維基百科，自由的百科全書">
            <a:extLst>
              <a:ext uri="{FF2B5EF4-FFF2-40B4-BE49-F238E27FC236}">
                <a16:creationId xmlns:a16="http://schemas.microsoft.com/office/drawing/2014/main" id="{E95CDCC9-1C51-0350-D19C-9F59C09B3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890" y="5034017"/>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F6F39D0-6E9C-C2A9-2E3A-6D811F5D3B61}"/>
              </a:ext>
            </a:extLst>
          </p:cNvPr>
          <p:cNvPicPr>
            <a:picLocks noChangeAspect="1"/>
          </p:cNvPicPr>
          <p:nvPr>
            <p:custDataLst>
              <p:tags r:id="rId1"/>
            </p:custDataLst>
          </p:nvPr>
        </p:nvPicPr>
        <p:blipFill>
          <a:blip r:embed="rId8"/>
          <a:stretch>
            <a:fillRect/>
          </a:stretch>
        </p:blipFill>
        <p:spPr>
          <a:xfrm>
            <a:off x="390849" y="4287554"/>
            <a:ext cx="1888392" cy="354185"/>
          </a:xfrm>
          <a:prstGeom prst="rect">
            <a:avLst/>
          </a:prstGeom>
        </p:spPr>
      </p:pic>
      <p:pic>
        <p:nvPicPr>
          <p:cNvPr id="1026" name="Picture 2" descr="BRAND IDENTITY Guideline / LOGO">
            <a:extLst>
              <a:ext uri="{FF2B5EF4-FFF2-40B4-BE49-F238E27FC236}">
                <a16:creationId xmlns:a16="http://schemas.microsoft.com/office/drawing/2014/main" id="{F36E94CD-B64D-BDD7-5CCB-CC698DF45A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848" y="4128352"/>
            <a:ext cx="2107791" cy="67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6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2980303"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Design overview</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964EC832-4CB6-8201-0E98-EEC683E413C0}"/>
              </a:ext>
            </a:extLst>
          </p:cNvPr>
          <p:cNvSpPr/>
          <p:nvPr/>
        </p:nvSpPr>
        <p:spPr bwMode="auto">
          <a:xfrm>
            <a:off x="596086"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Availability</a:t>
            </a:r>
            <a:endParaRPr lang="zh-CN"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8637D6C1-62B8-E6C2-83A8-AB420F1ED4E2}"/>
              </a:ext>
            </a:extLst>
          </p:cNvPr>
          <p:cNvSpPr/>
          <p:nvPr/>
        </p:nvSpPr>
        <p:spPr bwMode="auto">
          <a:xfrm>
            <a:off x="2803710"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Strong Consistency</a:t>
            </a:r>
            <a:endParaRPr lang="zh-CN" altLang="en-US" dirty="0">
              <a:latin typeface="Microsoft YaHei Light" panose="020B0502040204020203" pitchFamily="34" charset="-122"/>
              <a:ea typeface="Microsoft YaHei Light" panose="020B0502040204020203" pitchFamily="34" charset="-122"/>
            </a:endParaRPr>
          </a:p>
        </p:txBody>
      </p:sp>
      <p:sp>
        <p:nvSpPr>
          <p:cNvPr id="31" name="矩形 30">
            <a:extLst>
              <a:ext uri="{FF2B5EF4-FFF2-40B4-BE49-F238E27FC236}">
                <a16:creationId xmlns:a16="http://schemas.microsoft.com/office/drawing/2014/main" id="{6D6B8A4B-F43E-FE3F-7D98-347CC59CD084}"/>
              </a:ext>
            </a:extLst>
          </p:cNvPr>
          <p:cNvSpPr/>
          <p:nvPr/>
        </p:nvSpPr>
        <p:spPr bwMode="auto">
          <a:xfrm>
            <a:off x="5011334"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Scalability</a:t>
            </a:r>
            <a:endParaRPr lang="zh-CN" altLang="en-US" dirty="0">
              <a:latin typeface="Microsoft YaHei Light" panose="020B0502040204020203" pitchFamily="34" charset="-122"/>
              <a:ea typeface="Microsoft YaHei Light" panose="020B0502040204020203" pitchFamily="34" charset="-122"/>
            </a:endParaRPr>
          </a:p>
        </p:txBody>
      </p:sp>
      <p:sp>
        <p:nvSpPr>
          <p:cNvPr id="32" name="矩形 31">
            <a:extLst>
              <a:ext uri="{FF2B5EF4-FFF2-40B4-BE49-F238E27FC236}">
                <a16:creationId xmlns:a16="http://schemas.microsoft.com/office/drawing/2014/main" id="{61F09B7D-9F9C-B6B7-A1B1-D062E9786E60}"/>
              </a:ext>
            </a:extLst>
          </p:cNvPr>
          <p:cNvSpPr/>
          <p:nvPr/>
        </p:nvSpPr>
        <p:spPr bwMode="auto">
          <a:xfrm>
            <a:off x="7218958" y="1456622"/>
            <a:ext cx="1751576" cy="1288472"/>
          </a:xfrm>
          <a:prstGeom prst="rect">
            <a:avLst/>
          </a:prstGeom>
          <a:solidFill>
            <a:schemeClr val="accent2">
              <a:lumMod val="75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High Performance</a:t>
            </a:r>
            <a:endParaRPr lang="zh-CN" altLang="en-US" dirty="0">
              <a:latin typeface="Microsoft YaHei Light" panose="020B0502040204020203" pitchFamily="34" charset="-122"/>
              <a:ea typeface="Microsoft YaHei Light" panose="020B0502040204020203" pitchFamily="34" charset="-122"/>
            </a:endParaRPr>
          </a:p>
        </p:txBody>
      </p:sp>
      <p:sp>
        <p:nvSpPr>
          <p:cNvPr id="33" name="矩形 32">
            <a:extLst>
              <a:ext uri="{FF2B5EF4-FFF2-40B4-BE49-F238E27FC236}">
                <a16:creationId xmlns:a16="http://schemas.microsoft.com/office/drawing/2014/main" id="{67429185-D33A-6DE8-6DA6-D8FA0A95CB13}"/>
              </a:ext>
            </a:extLst>
          </p:cNvPr>
          <p:cNvSpPr/>
          <p:nvPr/>
        </p:nvSpPr>
        <p:spPr bwMode="auto">
          <a:xfrm>
            <a:off x="9907498" y="1467948"/>
            <a:ext cx="1751576" cy="1288472"/>
          </a:xfrm>
          <a:prstGeom prst="rect">
            <a:avLst/>
          </a:prstGeom>
          <a:solidFill>
            <a:schemeClr val="accent2">
              <a:lumMod val="60000"/>
              <a:lumOff val="4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dirty="0" err="1">
                <a:latin typeface="Microsoft YaHei Light" panose="020B0502040204020203" pitchFamily="34" charset="-122"/>
                <a:ea typeface="Microsoft YaHei Light" panose="020B0502040204020203" pitchFamily="34" charset="-122"/>
              </a:rPr>
              <a:t>iFit</a:t>
            </a:r>
            <a:r>
              <a:rPr lang="en-US" altLang="zh-CN" dirty="0">
                <a:latin typeface="Microsoft YaHei Light" panose="020B0502040204020203" pitchFamily="34" charset="-122"/>
                <a:ea typeface="Microsoft YaHei Light" panose="020B0502040204020203" pitchFamily="34" charset="-122"/>
              </a:rPr>
              <a:t>: low cost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Bank: no abort</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IOT: migration</a:t>
            </a:r>
          </a:p>
          <a:p>
            <a:pPr algn="ctr">
              <a:buFont typeface="Arial" panose="020B0604020202020204" pitchFamily="34" charset="0"/>
              <a:buNone/>
            </a:pPr>
            <a:r>
              <a:rPr lang="en-US" altLang="zh-CN" dirty="0">
                <a:latin typeface="Microsoft YaHei Light" panose="020B0502040204020203" pitchFamily="34" charset="-122"/>
                <a:ea typeface="Microsoft YaHei Light" panose="020B0502040204020203" pitchFamily="34" charset="-122"/>
              </a:rPr>
              <a:t>…</a:t>
            </a:r>
            <a:endParaRPr lang="zh-CN" altLang="en-US" dirty="0">
              <a:latin typeface="Microsoft YaHei Light" panose="020B0502040204020203" pitchFamily="34" charset="-122"/>
              <a:ea typeface="Microsoft YaHei Light" panose="020B0502040204020203" pitchFamily="34" charset="-122"/>
            </a:endParaRPr>
          </a:p>
        </p:txBody>
      </p:sp>
      <p:cxnSp>
        <p:nvCxnSpPr>
          <p:cNvPr id="35" name="直接箭头连接符 34">
            <a:extLst>
              <a:ext uri="{FF2B5EF4-FFF2-40B4-BE49-F238E27FC236}">
                <a16:creationId xmlns:a16="http://schemas.microsoft.com/office/drawing/2014/main" id="{7858A9F8-3B67-5083-29AD-5633354AF0B5}"/>
              </a:ext>
            </a:extLst>
          </p:cNvPr>
          <p:cNvCxnSpPr>
            <a:stCxn id="2" idx="0"/>
            <a:endCxn id="21" idx="2"/>
          </p:cNvCxnSpPr>
          <p:nvPr/>
        </p:nvCxnSpPr>
        <p:spPr>
          <a:xfrm flipV="1">
            <a:off x="1184839" y="2745094"/>
            <a:ext cx="249465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F9DEC2E-8691-173A-548D-8958F262519F}"/>
              </a:ext>
            </a:extLst>
          </p:cNvPr>
          <p:cNvCxnSpPr>
            <a:cxnSpLocks/>
            <a:stCxn id="8" idx="0"/>
            <a:endCxn id="21" idx="2"/>
          </p:cNvCxnSpPr>
          <p:nvPr/>
        </p:nvCxnSpPr>
        <p:spPr>
          <a:xfrm flipV="1">
            <a:off x="2807530" y="2745094"/>
            <a:ext cx="871968"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564E8EB-F7DC-6B4D-FAFD-C60CA8699A2A}"/>
              </a:ext>
            </a:extLst>
          </p:cNvPr>
          <p:cNvCxnSpPr>
            <a:cxnSpLocks/>
            <a:stCxn id="9" idx="0"/>
            <a:endCxn id="21" idx="2"/>
          </p:cNvCxnSpPr>
          <p:nvPr/>
        </p:nvCxnSpPr>
        <p:spPr>
          <a:xfrm flipH="1" flipV="1">
            <a:off x="3679498" y="2745094"/>
            <a:ext cx="875789"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E810E96-54FD-EFCF-B219-6348A19DB507}"/>
              </a:ext>
            </a:extLst>
          </p:cNvPr>
          <p:cNvCxnSpPr>
            <a:cxnSpLocks/>
            <a:stCxn id="2" idx="0"/>
            <a:endCxn id="14" idx="2"/>
          </p:cNvCxnSpPr>
          <p:nvPr/>
        </p:nvCxnSpPr>
        <p:spPr>
          <a:xfrm flipV="1">
            <a:off x="1184839" y="2745094"/>
            <a:ext cx="287035"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3285A08-832C-01C2-6FEE-BC0ED4BC9335}"/>
              </a:ext>
            </a:extLst>
          </p:cNvPr>
          <p:cNvCxnSpPr>
            <a:cxnSpLocks/>
            <a:stCxn id="8" idx="0"/>
            <a:endCxn id="14" idx="2"/>
          </p:cNvCxnSpPr>
          <p:nvPr/>
        </p:nvCxnSpPr>
        <p:spPr>
          <a:xfrm flipH="1" flipV="1">
            <a:off x="1471874" y="2745094"/>
            <a:ext cx="1335656"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A676BB6-6D15-BE57-590F-D4B3835B14FA}"/>
              </a:ext>
            </a:extLst>
          </p:cNvPr>
          <p:cNvCxnSpPr>
            <a:cxnSpLocks/>
            <a:stCxn id="9" idx="0"/>
            <a:endCxn id="14" idx="2"/>
          </p:cNvCxnSpPr>
          <p:nvPr/>
        </p:nvCxnSpPr>
        <p:spPr>
          <a:xfrm flipH="1" flipV="1">
            <a:off x="1471874" y="2745094"/>
            <a:ext cx="308341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6410DD-B2BD-B12E-4F7A-BD480DCBE854}"/>
              </a:ext>
            </a:extLst>
          </p:cNvPr>
          <p:cNvCxnSpPr>
            <a:cxnSpLocks/>
            <a:stCxn id="13" idx="0"/>
            <a:endCxn id="21" idx="2"/>
          </p:cNvCxnSpPr>
          <p:nvPr/>
        </p:nvCxnSpPr>
        <p:spPr>
          <a:xfrm flipH="1" flipV="1">
            <a:off x="3679498" y="2745094"/>
            <a:ext cx="4222373"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9D20CE7-351D-F174-5077-BD31915E3155}"/>
              </a:ext>
            </a:extLst>
          </p:cNvPr>
          <p:cNvCxnSpPr>
            <a:cxnSpLocks/>
            <a:stCxn id="13" idx="0"/>
            <a:endCxn id="33" idx="2"/>
          </p:cNvCxnSpPr>
          <p:nvPr/>
        </p:nvCxnSpPr>
        <p:spPr>
          <a:xfrm flipV="1">
            <a:off x="7901871" y="2756420"/>
            <a:ext cx="2881415" cy="172306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98591C8-7661-81E8-B661-B27AEC96C534}"/>
              </a:ext>
            </a:extLst>
          </p:cNvPr>
          <p:cNvCxnSpPr>
            <a:cxnSpLocks/>
            <a:stCxn id="15" idx="0"/>
            <a:endCxn id="32" idx="2"/>
          </p:cNvCxnSpPr>
          <p:nvPr/>
        </p:nvCxnSpPr>
        <p:spPr>
          <a:xfrm flipH="1" flipV="1">
            <a:off x="8094746" y="2745094"/>
            <a:ext cx="1506697"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12FC552-A83A-3762-C0F6-A89924ED2500}"/>
              </a:ext>
            </a:extLst>
          </p:cNvPr>
          <p:cNvCxnSpPr>
            <a:cxnSpLocks/>
            <a:stCxn id="15" idx="0"/>
            <a:endCxn id="31" idx="2"/>
          </p:cNvCxnSpPr>
          <p:nvPr/>
        </p:nvCxnSpPr>
        <p:spPr>
          <a:xfrm flipH="1" flipV="1">
            <a:off x="5887122" y="2745094"/>
            <a:ext cx="3714321"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D7C7AF-EB76-1CBF-3ECD-CAECE7C93C80}"/>
              </a:ext>
            </a:extLst>
          </p:cNvPr>
          <p:cNvCxnSpPr>
            <a:cxnSpLocks/>
            <a:stCxn id="11" idx="0"/>
            <a:endCxn id="32" idx="2"/>
          </p:cNvCxnSpPr>
          <p:nvPr/>
        </p:nvCxnSpPr>
        <p:spPr>
          <a:xfrm flipV="1">
            <a:off x="6202299" y="2745094"/>
            <a:ext cx="1892447" cy="17343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072977A-F06F-37D0-5CA0-0183F31E1C24}"/>
              </a:ext>
            </a:extLst>
          </p:cNvPr>
          <p:cNvCxnSpPr>
            <a:cxnSpLocks/>
            <a:stCxn id="16" idx="0"/>
            <a:endCxn id="33" idx="2"/>
          </p:cNvCxnSpPr>
          <p:nvPr/>
        </p:nvCxnSpPr>
        <p:spPr>
          <a:xfrm flipH="1" flipV="1">
            <a:off x="10783286" y="2756420"/>
            <a:ext cx="469999" cy="172701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D46B103-A014-7658-1AE0-52BA41D3E541}"/>
              </a:ext>
            </a:extLst>
          </p:cNvPr>
          <p:cNvCxnSpPr>
            <a:cxnSpLocks/>
            <a:stCxn id="16" idx="0"/>
            <a:endCxn id="31" idx="2"/>
          </p:cNvCxnSpPr>
          <p:nvPr/>
        </p:nvCxnSpPr>
        <p:spPr>
          <a:xfrm flipH="1" flipV="1">
            <a:off x="5887122" y="2745094"/>
            <a:ext cx="5366163" cy="173834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3DBF613-7DCA-CC5C-AE02-E4260BC7933B}"/>
              </a:ext>
            </a:extLst>
          </p:cNvPr>
          <p:cNvSpPr txBox="1"/>
          <p:nvPr/>
        </p:nvSpPr>
        <p:spPr>
          <a:xfrm>
            <a:off x="17400" y="1320312"/>
            <a:ext cx="461665" cy="1459695"/>
          </a:xfrm>
          <a:prstGeom prst="rect">
            <a:avLst/>
          </a:prstGeom>
          <a:noFill/>
        </p:spPr>
        <p:txBody>
          <a:bodyPr vert="vert270" wrap="none" rtlCol="0">
            <a:spAutoFit/>
          </a:bodyPr>
          <a:lstStyle/>
          <a:p>
            <a:r>
              <a:rPr lang="en-US" altLang="zh-CN" dirty="0">
                <a:solidFill>
                  <a:srgbClr val="FF0000"/>
                </a:solidFill>
              </a:rPr>
              <a:t>Requirements</a:t>
            </a:r>
            <a:endParaRPr lang="zh-CN" altLang="en-US" dirty="0">
              <a:solidFill>
                <a:srgbClr val="FF0000"/>
              </a:solidFill>
            </a:endParaRPr>
          </a:p>
        </p:txBody>
      </p:sp>
      <p:sp>
        <p:nvSpPr>
          <p:cNvPr id="101" name="文本框 100">
            <a:extLst>
              <a:ext uri="{FF2B5EF4-FFF2-40B4-BE49-F238E27FC236}">
                <a16:creationId xmlns:a16="http://schemas.microsoft.com/office/drawing/2014/main" id="{B8F82E64-E47B-3C33-78B4-1B2503C388B7}"/>
              </a:ext>
            </a:extLst>
          </p:cNvPr>
          <p:cNvSpPr txBox="1"/>
          <p:nvPr/>
        </p:nvSpPr>
        <p:spPr>
          <a:xfrm>
            <a:off x="25882" y="4230279"/>
            <a:ext cx="461665" cy="1307409"/>
          </a:xfrm>
          <a:prstGeom prst="rect">
            <a:avLst/>
          </a:prstGeom>
          <a:noFill/>
        </p:spPr>
        <p:txBody>
          <a:bodyPr vert="vert270" wrap="none" rtlCol="0">
            <a:spAutoFit/>
          </a:bodyPr>
          <a:lstStyle/>
          <a:p>
            <a:r>
              <a:rPr lang="en-US" altLang="zh-CN" dirty="0">
                <a:solidFill>
                  <a:srgbClr val="FF0000"/>
                </a:solidFill>
              </a:rPr>
              <a:t>Applications</a:t>
            </a:r>
            <a:endParaRPr lang="zh-CN" altLang="en-US" dirty="0">
              <a:solidFill>
                <a:srgbClr val="FF0000"/>
              </a:solidFill>
            </a:endParaRPr>
          </a:p>
        </p:txBody>
      </p:sp>
    </p:spTree>
    <p:extLst>
      <p:ext uri="{BB962C8B-B14F-4D97-AF65-F5344CB8AC3E}">
        <p14:creationId xmlns:p14="http://schemas.microsoft.com/office/powerpoint/2010/main" val="182309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50695" y="4796132"/>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03</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
        <p:nvSpPr>
          <p:cNvPr id="60"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0CF7A9C-6C35-2D40-9628-3CAA4AC9704B}"/>
              </a:ext>
            </a:extLst>
          </p:cNvPr>
          <p:cNvSpPr/>
          <p:nvPr/>
        </p:nvSpPr>
        <p:spPr>
          <a:xfrm>
            <a:off x="4092765" y="5481780"/>
            <a:ext cx="5271282" cy="646331"/>
          </a:xfrm>
          <a:prstGeom prst="rect">
            <a:avLst/>
          </a:prstGeom>
        </p:spPr>
        <p:txBody>
          <a:bodyPr wrap="square">
            <a:spAutoFit/>
          </a:bodyPr>
          <a:lstStyle/>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Features</a:t>
            </a:r>
          </a:p>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b="1" spc="300" noProof="1">
              <a:solidFill>
                <a:schemeClr val="bg1"/>
              </a:solidFill>
              <a:latin typeface="FontName" charset="-122"/>
              <a:ea typeface="FontName" charset="-122"/>
              <a:cs typeface="FontName" charset="-122"/>
              <a:sym typeface="Arial" panose="020B0604020202020204" pitchFamily="34" charset="0"/>
            </a:endParaRPr>
          </a:p>
        </p:txBody>
      </p:sp>
    </p:spTree>
    <p:extLst>
      <p:ext uri="{BB962C8B-B14F-4D97-AF65-F5344CB8AC3E}">
        <p14:creationId xmlns:p14="http://schemas.microsoft.com/office/powerpoint/2010/main" val="122070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49967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architecture </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232C9A59-A44E-70C4-8B2D-E6E2ED68C870}"/>
              </a:ext>
            </a:extLst>
          </p:cNvPr>
          <p:cNvSpPr txBox="1"/>
          <p:nvPr/>
        </p:nvSpPr>
        <p:spPr>
          <a:xfrm>
            <a:off x="8687853" y="1257490"/>
            <a:ext cx="1787641" cy="369332"/>
          </a:xfrm>
          <a:prstGeom prst="rect">
            <a:avLst/>
          </a:prstGeom>
          <a:noFill/>
        </p:spPr>
        <p:txBody>
          <a:bodyPr wrap="square">
            <a:spAutoFit/>
          </a:bodyPr>
          <a:lstStyle/>
          <a:p>
            <a:r>
              <a:rPr lang="en-US" altLang="zh-CN" b="1" dirty="0"/>
              <a:t>Compute layer:</a:t>
            </a:r>
          </a:p>
        </p:txBody>
      </p:sp>
      <p:sp>
        <p:nvSpPr>
          <p:cNvPr id="4" name="文本框 3">
            <a:extLst>
              <a:ext uri="{FF2B5EF4-FFF2-40B4-BE49-F238E27FC236}">
                <a16:creationId xmlns:a16="http://schemas.microsoft.com/office/drawing/2014/main" id="{48B4F1C4-2D10-F6F6-5D9C-4EADE5CCCDC8}"/>
              </a:ext>
            </a:extLst>
          </p:cNvPr>
          <p:cNvSpPr txBox="1"/>
          <p:nvPr/>
        </p:nvSpPr>
        <p:spPr>
          <a:xfrm>
            <a:off x="8687854" y="3592098"/>
            <a:ext cx="1966292" cy="369332"/>
          </a:xfrm>
          <a:prstGeom prst="rect">
            <a:avLst/>
          </a:prstGeom>
          <a:noFill/>
        </p:spPr>
        <p:txBody>
          <a:bodyPr wrap="square">
            <a:spAutoFit/>
          </a:bodyPr>
          <a:lstStyle/>
          <a:p>
            <a:r>
              <a:rPr lang="en-US" altLang="zh-CN" b="1" dirty="0"/>
              <a:t>Storage layer:</a:t>
            </a:r>
          </a:p>
        </p:txBody>
      </p:sp>
      <p:sp>
        <p:nvSpPr>
          <p:cNvPr id="7" name="文本框 6">
            <a:extLst>
              <a:ext uri="{FF2B5EF4-FFF2-40B4-BE49-F238E27FC236}">
                <a16:creationId xmlns:a16="http://schemas.microsoft.com/office/drawing/2014/main" id="{EB67C535-26B6-2CF8-AB24-B47B1FD51B97}"/>
              </a:ext>
            </a:extLst>
          </p:cNvPr>
          <p:cNvSpPr txBox="1"/>
          <p:nvPr/>
        </p:nvSpPr>
        <p:spPr>
          <a:xfrm>
            <a:off x="8937236" y="1869612"/>
            <a:ext cx="3014132" cy="1200329"/>
          </a:xfrm>
          <a:prstGeom prst="rect">
            <a:avLst/>
          </a:prstGeom>
          <a:noFill/>
        </p:spPr>
        <p:txBody>
          <a:bodyPr wrap="square">
            <a:spAutoFit/>
          </a:bodyPr>
          <a:lstStyle/>
          <a:p>
            <a:r>
              <a:rPr lang="en-US" altLang="zh-CN" dirty="0"/>
              <a:t>Responsible for handling distributed transactions and maintaining globally unique auto-increment fields</a:t>
            </a:r>
          </a:p>
        </p:txBody>
      </p:sp>
      <p:sp>
        <p:nvSpPr>
          <p:cNvPr id="8" name="文本框 7">
            <a:extLst>
              <a:ext uri="{FF2B5EF4-FFF2-40B4-BE49-F238E27FC236}">
                <a16:creationId xmlns:a16="http://schemas.microsoft.com/office/drawing/2014/main" id="{76FE2552-91F4-D9B9-49E6-44C4D24F8692}"/>
              </a:ext>
            </a:extLst>
          </p:cNvPr>
          <p:cNvSpPr txBox="1"/>
          <p:nvPr/>
        </p:nvSpPr>
        <p:spPr>
          <a:xfrm>
            <a:off x="8937236" y="4188199"/>
            <a:ext cx="3014132" cy="1754326"/>
          </a:xfrm>
          <a:prstGeom prst="rect">
            <a:avLst/>
          </a:prstGeom>
          <a:noFill/>
        </p:spPr>
        <p:txBody>
          <a:bodyPr wrap="square">
            <a:spAutoFit/>
          </a:bodyPr>
          <a:lstStyle/>
          <a:p>
            <a:r>
              <a:rPr lang="en-US" altLang="zh-CN" dirty="0"/>
              <a:t>Primarily includes a buffer pool for caching data and indexes, </a:t>
            </a:r>
          </a:p>
          <a:p>
            <a:r>
              <a:rPr lang="en-US" altLang="zh-CN" dirty="0"/>
              <a:t>and a redo log for master-slave synchronization and recovery</a:t>
            </a:r>
            <a:endParaRPr lang="zh-CN" altLang="en-US" dirty="0"/>
          </a:p>
        </p:txBody>
      </p:sp>
      <p:pic>
        <p:nvPicPr>
          <p:cNvPr id="10" name="图片 9" descr="表格&#10;&#10;中度可信度描述已自动生成">
            <a:extLst>
              <a:ext uri="{FF2B5EF4-FFF2-40B4-BE49-F238E27FC236}">
                <a16:creationId xmlns:a16="http://schemas.microsoft.com/office/drawing/2014/main" id="{8B7EDFF7-7B9E-20C9-EB1F-E2B2B4EA185D}"/>
              </a:ext>
            </a:extLst>
          </p:cNvPr>
          <p:cNvPicPr>
            <a:picLocks noChangeAspect="1"/>
          </p:cNvPicPr>
          <p:nvPr/>
        </p:nvPicPr>
        <p:blipFill>
          <a:blip r:embed="rId6"/>
          <a:stretch>
            <a:fillRect/>
          </a:stretch>
        </p:blipFill>
        <p:spPr>
          <a:xfrm>
            <a:off x="1047042" y="1301447"/>
            <a:ext cx="7225449" cy="4988388"/>
          </a:xfrm>
          <a:prstGeom prst="rect">
            <a:avLst/>
          </a:prstGeom>
        </p:spPr>
      </p:pic>
    </p:spTree>
    <p:extLst>
      <p:ext uri="{BB962C8B-B14F-4D97-AF65-F5344CB8AC3E}">
        <p14:creationId xmlns:p14="http://schemas.microsoft.com/office/powerpoint/2010/main" val="239131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描述已自动生成">
            <a:extLst>
              <a:ext uri="{FF2B5EF4-FFF2-40B4-BE49-F238E27FC236}">
                <a16:creationId xmlns:a16="http://schemas.microsoft.com/office/drawing/2014/main" id="{096B20B6-837A-9055-257B-0053006C345B}"/>
              </a:ext>
            </a:extLst>
          </p:cNvPr>
          <p:cNvPicPr>
            <a:picLocks noChangeAspect="1"/>
          </p:cNvPicPr>
          <p:nvPr/>
        </p:nvPicPr>
        <p:blipFill>
          <a:blip r:embed="rId3"/>
          <a:stretch>
            <a:fillRect/>
          </a:stretch>
        </p:blipFill>
        <p:spPr>
          <a:xfrm>
            <a:off x="2381295" y="1448967"/>
            <a:ext cx="9306779" cy="4827581"/>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816016" cy="523220"/>
          </a:xfrm>
          <a:prstGeom prst="rect">
            <a:avLst/>
          </a:prstGeom>
          <a:noFill/>
        </p:spPr>
        <p:txBody>
          <a:bodyPr wrap="none" rtlCol="0">
            <a:spAutoFit/>
          </a:bodyPr>
          <a:lstStyle/>
          <a:p>
            <a:r>
              <a:rPr kumimoji="1" lang="en-US" altLang="zh-CN" sz="2800" b="1" dirty="0">
                <a:ea typeface="TencentSans W7" panose="020C04030202040F0204" pitchFamily="34" charset="-122"/>
              </a:rPr>
              <a:t>System features and optimizations</a:t>
            </a:r>
          </a:p>
        </p:txBody>
      </p:sp>
      <p:sp>
        <p:nvSpPr>
          <p:cNvPr id="3" name="文本框 2">
            <a:extLst>
              <a:ext uri="{FF2B5EF4-FFF2-40B4-BE49-F238E27FC236}">
                <a16:creationId xmlns:a16="http://schemas.microsoft.com/office/drawing/2014/main" id="{535D899F-1EAF-E212-445A-5FB00FDAA259}"/>
              </a:ext>
            </a:extLst>
          </p:cNvPr>
          <p:cNvSpPr txBox="1"/>
          <p:nvPr/>
        </p:nvSpPr>
        <p:spPr>
          <a:xfrm>
            <a:off x="125821" y="2344236"/>
            <a:ext cx="1986441" cy="369332"/>
          </a:xfrm>
          <a:prstGeom prst="rect">
            <a:avLst/>
          </a:prstGeom>
          <a:noFill/>
        </p:spPr>
        <p:txBody>
          <a:bodyPr wrap="none" rtlCol="0">
            <a:spAutoFit/>
          </a:bodyPr>
          <a:lstStyle/>
          <a:p>
            <a:r>
              <a:rPr lang="en-US" altLang="zh-CN" dirty="0">
                <a:solidFill>
                  <a:srgbClr val="0052D9"/>
                </a:solidFill>
              </a:rPr>
              <a:t>High performance</a:t>
            </a:r>
            <a:endParaRPr lang="zh-CN" altLang="en-US" dirty="0">
              <a:solidFill>
                <a:srgbClr val="0052D9"/>
              </a:solidFill>
            </a:endParaRPr>
          </a:p>
        </p:txBody>
      </p:sp>
      <p:sp>
        <p:nvSpPr>
          <p:cNvPr id="4" name="文本框 3">
            <a:extLst>
              <a:ext uri="{FF2B5EF4-FFF2-40B4-BE49-F238E27FC236}">
                <a16:creationId xmlns:a16="http://schemas.microsoft.com/office/drawing/2014/main" id="{DCB839F3-617A-41D9-A656-89B00A32B3A3}"/>
              </a:ext>
            </a:extLst>
          </p:cNvPr>
          <p:cNvSpPr txBox="1"/>
          <p:nvPr/>
        </p:nvSpPr>
        <p:spPr>
          <a:xfrm>
            <a:off x="125821" y="4707135"/>
            <a:ext cx="1774845" cy="369332"/>
          </a:xfrm>
          <a:prstGeom prst="rect">
            <a:avLst/>
          </a:prstGeom>
          <a:noFill/>
        </p:spPr>
        <p:txBody>
          <a:bodyPr wrap="none" rtlCol="0">
            <a:spAutoFit/>
          </a:bodyPr>
          <a:lstStyle/>
          <a:p>
            <a:r>
              <a:rPr lang="en-US" altLang="zh-CN" dirty="0">
                <a:solidFill>
                  <a:schemeClr val="accent2">
                    <a:lumMod val="75000"/>
                  </a:schemeClr>
                </a:solidFill>
              </a:rPr>
              <a:t>High Availability</a:t>
            </a:r>
            <a:endParaRPr lang="zh-CN" altLang="en-US" dirty="0">
              <a:solidFill>
                <a:schemeClr val="accent2">
                  <a:lumMod val="75000"/>
                </a:schemeClr>
              </a:solidFill>
            </a:endParaRPr>
          </a:p>
        </p:txBody>
      </p:sp>
      <p:sp>
        <p:nvSpPr>
          <p:cNvPr id="7" name="文本框 6">
            <a:extLst>
              <a:ext uri="{FF2B5EF4-FFF2-40B4-BE49-F238E27FC236}">
                <a16:creationId xmlns:a16="http://schemas.microsoft.com/office/drawing/2014/main" id="{DCEC44EF-2118-C21F-C06E-5D8F1760E9B8}"/>
              </a:ext>
            </a:extLst>
          </p:cNvPr>
          <p:cNvSpPr txBox="1"/>
          <p:nvPr/>
        </p:nvSpPr>
        <p:spPr>
          <a:xfrm>
            <a:off x="175785" y="5404099"/>
            <a:ext cx="1667444" cy="369332"/>
          </a:xfrm>
          <a:prstGeom prst="rect">
            <a:avLst/>
          </a:prstGeom>
          <a:noFill/>
        </p:spPr>
        <p:txBody>
          <a:bodyPr wrap="none" rtlCol="0">
            <a:spAutoFit/>
          </a:bodyPr>
          <a:lstStyle/>
          <a:p>
            <a:r>
              <a:rPr lang="en-US" altLang="zh-CN" dirty="0">
                <a:solidFill>
                  <a:schemeClr val="accent4">
                    <a:lumMod val="75000"/>
                  </a:schemeClr>
                </a:solidFill>
              </a:rPr>
              <a:t>High scalability</a:t>
            </a:r>
            <a:endParaRPr lang="zh-CN" altLang="en-US" dirty="0">
              <a:solidFill>
                <a:schemeClr val="accent4">
                  <a:lumMod val="75000"/>
                </a:schemeClr>
              </a:solidFill>
            </a:endParaRPr>
          </a:p>
        </p:txBody>
      </p:sp>
      <p:sp>
        <p:nvSpPr>
          <p:cNvPr id="5" name="文本框 4">
            <a:extLst>
              <a:ext uri="{FF2B5EF4-FFF2-40B4-BE49-F238E27FC236}">
                <a16:creationId xmlns:a16="http://schemas.microsoft.com/office/drawing/2014/main" id="{CB034F9E-255A-7EE9-F25A-37CED7EE32D5}"/>
              </a:ext>
            </a:extLst>
          </p:cNvPr>
          <p:cNvSpPr txBox="1"/>
          <p:nvPr/>
        </p:nvSpPr>
        <p:spPr>
          <a:xfrm>
            <a:off x="7735267" y="6438314"/>
            <a:ext cx="2794621" cy="369332"/>
          </a:xfrm>
          <a:prstGeom prst="rect">
            <a:avLst/>
          </a:prstGeom>
          <a:noFill/>
        </p:spPr>
        <p:txBody>
          <a:bodyPr wrap="square" rtlCol="0">
            <a:spAutoFit/>
          </a:bodyPr>
          <a:lstStyle/>
          <a:p>
            <a:r>
              <a:rPr lang="en-US" altLang="zh-CN" dirty="0">
                <a:solidFill>
                  <a:srgbClr val="FF0000"/>
                </a:solidFill>
              </a:rPr>
              <a:t>Cross-node optimizations</a:t>
            </a:r>
            <a:endParaRPr lang="zh-CN" altLang="en-US" dirty="0">
              <a:solidFill>
                <a:srgbClr val="FF0000"/>
              </a:solidFill>
            </a:endParaRPr>
          </a:p>
        </p:txBody>
      </p:sp>
      <p:cxnSp>
        <p:nvCxnSpPr>
          <p:cNvPr id="6" name="直接箭头连接符 5">
            <a:extLst>
              <a:ext uri="{FF2B5EF4-FFF2-40B4-BE49-F238E27FC236}">
                <a16:creationId xmlns:a16="http://schemas.microsoft.com/office/drawing/2014/main" id="{C676FA50-9D74-DE43-F02B-B0A9ECF0E11D}"/>
              </a:ext>
            </a:extLst>
          </p:cNvPr>
          <p:cNvCxnSpPr>
            <a:cxnSpLocks/>
          </p:cNvCxnSpPr>
          <p:nvPr/>
        </p:nvCxnSpPr>
        <p:spPr>
          <a:xfrm flipV="1">
            <a:off x="8529638"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B633ABE-9FFF-F6FB-DC80-D50C46BEB502}"/>
              </a:ext>
            </a:extLst>
          </p:cNvPr>
          <p:cNvSpPr txBox="1"/>
          <p:nvPr/>
        </p:nvSpPr>
        <p:spPr>
          <a:xfrm>
            <a:off x="3734768" y="6438314"/>
            <a:ext cx="2794621" cy="369332"/>
          </a:xfrm>
          <a:prstGeom prst="rect">
            <a:avLst/>
          </a:prstGeom>
          <a:noFill/>
        </p:spPr>
        <p:txBody>
          <a:bodyPr wrap="square" rtlCol="0">
            <a:spAutoFit/>
          </a:bodyPr>
          <a:lstStyle/>
          <a:p>
            <a:r>
              <a:rPr lang="en-US" altLang="zh-CN" dirty="0">
                <a:solidFill>
                  <a:srgbClr val="FF0000"/>
                </a:solidFill>
              </a:rPr>
              <a:t>Single-node optimizations</a:t>
            </a:r>
            <a:endParaRPr lang="zh-CN" altLang="en-US" dirty="0">
              <a:solidFill>
                <a:srgbClr val="FF0000"/>
              </a:solidFill>
            </a:endParaRPr>
          </a:p>
        </p:txBody>
      </p:sp>
      <p:cxnSp>
        <p:nvCxnSpPr>
          <p:cNvPr id="18" name="直接箭头连接符 17">
            <a:extLst>
              <a:ext uri="{FF2B5EF4-FFF2-40B4-BE49-F238E27FC236}">
                <a16:creationId xmlns:a16="http://schemas.microsoft.com/office/drawing/2014/main" id="{D4B1235E-D2AA-4DE3-9703-2967741113E0}"/>
              </a:ext>
            </a:extLst>
          </p:cNvPr>
          <p:cNvCxnSpPr>
            <a:cxnSpLocks/>
          </p:cNvCxnSpPr>
          <p:nvPr/>
        </p:nvCxnSpPr>
        <p:spPr>
          <a:xfrm flipV="1">
            <a:off x="4529139" y="6000750"/>
            <a:ext cx="0" cy="437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53D6A80-F014-9902-FE02-253447680178}"/>
              </a:ext>
            </a:extLst>
          </p:cNvPr>
          <p:cNvCxnSpPr>
            <a:cxnSpLocks/>
            <a:stCxn id="3" idx="3"/>
          </p:cNvCxnSpPr>
          <p:nvPr/>
        </p:nvCxnSpPr>
        <p:spPr>
          <a:xfrm>
            <a:off x="2112262" y="252890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1983F97-CE4B-60C1-E695-49A54A93AF92}"/>
              </a:ext>
            </a:extLst>
          </p:cNvPr>
          <p:cNvCxnSpPr>
            <a:cxnSpLocks/>
          </p:cNvCxnSpPr>
          <p:nvPr/>
        </p:nvCxnSpPr>
        <p:spPr>
          <a:xfrm>
            <a:off x="2112262" y="49101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104C256-109B-28E2-F0EF-14F999D6EA6B}"/>
              </a:ext>
            </a:extLst>
          </p:cNvPr>
          <p:cNvCxnSpPr>
            <a:cxnSpLocks/>
          </p:cNvCxnSpPr>
          <p:nvPr/>
        </p:nvCxnSpPr>
        <p:spPr>
          <a:xfrm>
            <a:off x="2112262" y="5595952"/>
            <a:ext cx="5493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2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Tree>
    <p:extLst>
      <p:ext uri="{BB962C8B-B14F-4D97-AF65-F5344CB8AC3E}">
        <p14:creationId xmlns:p14="http://schemas.microsoft.com/office/powerpoint/2010/main" val="21873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E5D2AF2D-A843-03F9-43D6-2513123576E9}"/>
              </a:ext>
            </a:extLst>
          </p:cNvPr>
          <p:cNvSpPr txBox="1"/>
          <p:nvPr/>
        </p:nvSpPr>
        <p:spPr>
          <a:xfrm>
            <a:off x="4145758" y="3799212"/>
            <a:ext cx="3579826" cy="307777"/>
          </a:xfrm>
          <a:prstGeom prst="rect">
            <a:avLst/>
          </a:prstGeom>
          <a:noFill/>
        </p:spPr>
        <p:txBody>
          <a:bodyPr wrap="none" rtlCol="0">
            <a:spAutoFit/>
          </a:bodyPr>
          <a:lstStyle/>
          <a:p>
            <a:r>
              <a:rPr lang="en-US" altLang="zh-CN" sz="1400" b="1" dirty="0">
                <a:solidFill>
                  <a:srgbClr val="0052D9"/>
                </a:solidFill>
              </a:rPr>
              <a:t>Logical replication =&gt; Physical replication</a:t>
            </a:r>
            <a:endParaRPr lang="zh-CN" altLang="en-US" sz="1400" b="1" dirty="0">
              <a:solidFill>
                <a:srgbClr val="0052D9"/>
              </a:solidFill>
            </a:endParaRPr>
          </a:p>
        </p:txBody>
      </p:sp>
    </p:spTree>
    <p:extLst>
      <p:ext uri="{BB962C8B-B14F-4D97-AF65-F5344CB8AC3E}">
        <p14:creationId xmlns:p14="http://schemas.microsoft.com/office/powerpoint/2010/main" val="379244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E5D2AF2D-A843-03F9-43D6-2513123576E9}"/>
              </a:ext>
            </a:extLst>
          </p:cNvPr>
          <p:cNvSpPr txBox="1"/>
          <p:nvPr/>
        </p:nvSpPr>
        <p:spPr>
          <a:xfrm>
            <a:off x="4898003" y="2976756"/>
            <a:ext cx="2555508" cy="523220"/>
          </a:xfrm>
          <a:prstGeom prst="rect">
            <a:avLst/>
          </a:prstGeom>
          <a:noFill/>
        </p:spPr>
        <p:txBody>
          <a:bodyPr wrap="none" rtlCol="0">
            <a:spAutoFit/>
          </a:bodyPr>
          <a:lstStyle/>
          <a:p>
            <a:r>
              <a:rPr lang="en-US" altLang="zh-CN" sz="1400" b="1" dirty="0">
                <a:solidFill>
                  <a:srgbClr val="0052D9"/>
                </a:solidFill>
              </a:rPr>
              <a:t>Synchronous user thread =&gt; </a:t>
            </a:r>
          </a:p>
          <a:p>
            <a:r>
              <a:rPr lang="en-US" altLang="zh-CN" sz="1400" b="1" dirty="0">
                <a:solidFill>
                  <a:srgbClr val="0052D9"/>
                </a:solidFill>
              </a:rPr>
              <a:t>Asynchronous user thread </a:t>
            </a:r>
            <a:endParaRPr lang="zh-CN" altLang="en-US" sz="1400" b="1" dirty="0">
              <a:solidFill>
                <a:srgbClr val="0052D9"/>
              </a:solidFill>
            </a:endParaRPr>
          </a:p>
        </p:txBody>
      </p:sp>
    </p:spTree>
    <p:extLst>
      <p:ext uri="{BB962C8B-B14F-4D97-AF65-F5344CB8AC3E}">
        <p14:creationId xmlns:p14="http://schemas.microsoft.com/office/powerpoint/2010/main" val="295559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4027064" cy="523220"/>
          </a:xfrm>
          <a:prstGeom prst="rect">
            <a:avLst/>
          </a:prstGeom>
          <a:noFill/>
        </p:spPr>
        <p:txBody>
          <a:bodyPr wrap="none" rtlCol="0">
            <a:spAutoFit/>
          </a:bodyPr>
          <a:lstStyle/>
          <a:p>
            <a:r>
              <a:rPr kumimoji="1" lang="en-US" altLang="zh-CN" sz="2800" b="1" dirty="0">
                <a:ea typeface="TencentSans W7" panose="020C04030202040F0204" pitchFamily="34" charset="-122"/>
              </a:rPr>
              <a:t>Optimization overviews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2" name="直接箭头连接符 1">
            <a:extLst>
              <a:ext uri="{FF2B5EF4-FFF2-40B4-BE49-F238E27FC236}">
                <a16:creationId xmlns:a16="http://schemas.microsoft.com/office/drawing/2014/main" id="{042C8CB7-8315-2175-D0AD-C9ED8E5F78DD}"/>
              </a:ext>
            </a:extLst>
          </p:cNvPr>
          <p:cNvCxnSpPr/>
          <p:nvPr/>
        </p:nvCxnSpPr>
        <p:spPr>
          <a:xfrm>
            <a:off x="2078182" y="5555673"/>
            <a:ext cx="75784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直接箭头连接符 2">
            <a:extLst>
              <a:ext uri="{FF2B5EF4-FFF2-40B4-BE49-F238E27FC236}">
                <a16:creationId xmlns:a16="http://schemas.microsoft.com/office/drawing/2014/main" id="{2BC06C68-AD91-944A-B49E-01F3449AE75B}"/>
              </a:ext>
            </a:extLst>
          </p:cNvPr>
          <p:cNvCxnSpPr>
            <a:cxnSpLocks/>
          </p:cNvCxnSpPr>
          <p:nvPr/>
        </p:nvCxnSpPr>
        <p:spPr>
          <a:xfrm flipV="1">
            <a:off x="2078182" y="1496291"/>
            <a:ext cx="0" cy="40593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E2240154-702D-EDAD-36BE-C6DF3DBB5666}"/>
              </a:ext>
            </a:extLst>
          </p:cNvPr>
          <p:cNvCxnSpPr/>
          <p:nvPr/>
        </p:nvCxnSpPr>
        <p:spPr>
          <a:xfrm>
            <a:off x="7620000" y="1177636"/>
            <a:ext cx="0" cy="495992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440DFF9-607E-1031-A6E4-1D6CDFCD36AC}"/>
              </a:ext>
            </a:extLst>
          </p:cNvPr>
          <p:cNvSpPr txBox="1"/>
          <p:nvPr/>
        </p:nvSpPr>
        <p:spPr>
          <a:xfrm>
            <a:off x="160807" y="3097478"/>
            <a:ext cx="1963999" cy="369332"/>
          </a:xfrm>
          <a:prstGeom prst="rect">
            <a:avLst/>
          </a:prstGeom>
          <a:noFill/>
        </p:spPr>
        <p:txBody>
          <a:bodyPr wrap="none" rtlCol="0">
            <a:spAutoFit/>
          </a:bodyPr>
          <a:lstStyle/>
          <a:p>
            <a:r>
              <a:rPr lang="en-US" altLang="zh-CN" dirty="0"/>
              <a:t>Single node </a:t>
            </a:r>
            <a:r>
              <a:rPr lang="en-US" altLang="zh-CN" dirty="0" err="1"/>
              <a:t>tpmC</a:t>
            </a:r>
            <a:endParaRPr lang="zh-CN" altLang="en-US" dirty="0"/>
          </a:p>
        </p:txBody>
      </p:sp>
      <p:sp>
        <p:nvSpPr>
          <p:cNvPr id="8" name="文本框 7">
            <a:extLst>
              <a:ext uri="{FF2B5EF4-FFF2-40B4-BE49-F238E27FC236}">
                <a16:creationId xmlns:a16="http://schemas.microsoft.com/office/drawing/2014/main" id="{00820C7E-1803-ACE1-8507-3D6E201983AF}"/>
              </a:ext>
            </a:extLst>
          </p:cNvPr>
          <p:cNvSpPr txBox="1"/>
          <p:nvPr/>
        </p:nvSpPr>
        <p:spPr>
          <a:xfrm>
            <a:off x="5657418" y="6095789"/>
            <a:ext cx="1468672" cy="369332"/>
          </a:xfrm>
          <a:prstGeom prst="rect">
            <a:avLst/>
          </a:prstGeom>
          <a:noFill/>
        </p:spPr>
        <p:txBody>
          <a:bodyPr wrap="none" rtlCol="0">
            <a:spAutoFit/>
          </a:bodyPr>
          <a:lstStyle/>
          <a:p>
            <a:r>
              <a:rPr lang="en-US" altLang="zh-CN" dirty="0"/>
              <a:t>Optimization</a:t>
            </a:r>
            <a:endParaRPr lang="zh-CN" altLang="en-US" dirty="0"/>
          </a:p>
        </p:txBody>
      </p:sp>
      <p:cxnSp>
        <p:nvCxnSpPr>
          <p:cNvPr id="9" name="直接连接符 8">
            <a:extLst>
              <a:ext uri="{FF2B5EF4-FFF2-40B4-BE49-F238E27FC236}">
                <a16:creationId xmlns:a16="http://schemas.microsoft.com/office/drawing/2014/main" id="{4B456101-9A6A-4BF2-175D-EF7FD2CA926A}"/>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279E10-5BBC-4BE4-5EFC-BBEAB3CCE16B}"/>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09DC08D-A49E-069C-1DAA-EABF3914A99D}"/>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04F56A-555F-2C0B-C89D-3A742329A648}"/>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335D30-9E67-38B2-A9BC-7289F31D472C}"/>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342168-5A84-FD84-6391-8555320C9A19}"/>
              </a:ext>
            </a:extLst>
          </p:cNvPr>
          <p:cNvSpPr txBox="1"/>
          <p:nvPr/>
        </p:nvSpPr>
        <p:spPr>
          <a:xfrm>
            <a:off x="2332456" y="3438047"/>
            <a:ext cx="2061783" cy="369332"/>
          </a:xfrm>
          <a:prstGeom prst="rect">
            <a:avLst/>
          </a:prstGeom>
          <a:noFill/>
        </p:spPr>
        <p:txBody>
          <a:bodyPr wrap="none" rtlCol="0">
            <a:spAutoFit/>
          </a:bodyPr>
          <a:lstStyle/>
          <a:p>
            <a:r>
              <a:rPr lang="en-US" altLang="zh-CN" dirty="0">
                <a:solidFill>
                  <a:srgbClr val="FF0000"/>
                </a:solidFill>
                <a:highlight>
                  <a:srgbClr val="FFFF00"/>
                </a:highlight>
              </a:rPr>
              <a:t>Physical replication</a:t>
            </a:r>
            <a:endParaRPr lang="zh-CN" altLang="en-US" dirty="0">
              <a:solidFill>
                <a:srgbClr val="FF0000"/>
              </a:solidFill>
              <a:highlight>
                <a:srgbClr val="FFFF00"/>
              </a:highlight>
            </a:endParaRPr>
          </a:p>
        </p:txBody>
      </p:sp>
      <p:sp>
        <p:nvSpPr>
          <p:cNvPr id="15" name="文本框 14">
            <a:extLst>
              <a:ext uri="{FF2B5EF4-FFF2-40B4-BE49-F238E27FC236}">
                <a16:creationId xmlns:a16="http://schemas.microsoft.com/office/drawing/2014/main" id="{44A26561-582D-3816-D969-D913CBD1F3C5}"/>
              </a:ext>
            </a:extLst>
          </p:cNvPr>
          <p:cNvSpPr txBox="1"/>
          <p:nvPr/>
        </p:nvSpPr>
        <p:spPr>
          <a:xfrm>
            <a:off x="2281100" y="4798626"/>
            <a:ext cx="1980029" cy="369332"/>
          </a:xfrm>
          <a:prstGeom prst="rect">
            <a:avLst/>
          </a:prstGeom>
          <a:noFill/>
        </p:spPr>
        <p:txBody>
          <a:bodyPr wrap="none" rtlCol="0">
            <a:spAutoFit/>
          </a:bodyPr>
          <a:lstStyle/>
          <a:p>
            <a:r>
              <a:rPr lang="en-US" altLang="zh-CN" dirty="0">
                <a:solidFill>
                  <a:srgbClr val="FF0000"/>
                </a:solidFill>
                <a:highlight>
                  <a:srgbClr val="FFFF00"/>
                </a:highlight>
              </a:rPr>
              <a:t>Logical replication</a:t>
            </a:r>
            <a:endParaRPr lang="zh-CN" altLang="en-US" dirty="0">
              <a:solidFill>
                <a:srgbClr val="FF0000"/>
              </a:solidFill>
              <a:highlight>
                <a:srgbClr val="FFFF00"/>
              </a:highlight>
            </a:endParaRPr>
          </a:p>
        </p:txBody>
      </p:sp>
      <p:sp>
        <p:nvSpPr>
          <p:cNvPr id="16" name="文本框 15">
            <a:extLst>
              <a:ext uri="{FF2B5EF4-FFF2-40B4-BE49-F238E27FC236}">
                <a16:creationId xmlns:a16="http://schemas.microsoft.com/office/drawing/2014/main" id="{30B857E9-C0A5-63D5-C06E-9C735CD4EA05}"/>
              </a:ext>
            </a:extLst>
          </p:cNvPr>
          <p:cNvSpPr txBox="1"/>
          <p:nvPr/>
        </p:nvSpPr>
        <p:spPr>
          <a:xfrm>
            <a:off x="2026222" y="2706941"/>
            <a:ext cx="2489784" cy="369332"/>
          </a:xfrm>
          <a:prstGeom prst="rect">
            <a:avLst/>
          </a:prstGeom>
          <a:noFill/>
        </p:spPr>
        <p:txBody>
          <a:bodyPr wrap="none" rtlCol="0">
            <a:spAutoFit/>
          </a:bodyPr>
          <a:lstStyle/>
          <a:p>
            <a:r>
              <a:rPr lang="en-US" altLang="zh-CN" dirty="0">
                <a:solidFill>
                  <a:srgbClr val="FF0000"/>
                </a:solidFill>
                <a:highlight>
                  <a:srgbClr val="FFFF00"/>
                </a:highlight>
              </a:rPr>
              <a:t>Strong Synchronization</a:t>
            </a:r>
            <a:endParaRPr lang="zh-CN" altLang="en-US" dirty="0">
              <a:solidFill>
                <a:srgbClr val="FF0000"/>
              </a:solidFill>
              <a:highlight>
                <a:srgbClr val="FFFF00"/>
              </a:highlight>
            </a:endParaRPr>
          </a:p>
        </p:txBody>
      </p:sp>
      <p:sp>
        <p:nvSpPr>
          <p:cNvPr id="17" name="文本框 16">
            <a:extLst>
              <a:ext uri="{FF2B5EF4-FFF2-40B4-BE49-F238E27FC236}">
                <a16:creationId xmlns:a16="http://schemas.microsoft.com/office/drawing/2014/main" id="{923A86BD-48BC-C4B5-1DC5-82805E5FA2DB}"/>
              </a:ext>
            </a:extLst>
          </p:cNvPr>
          <p:cNvSpPr txBox="1"/>
          <p:nvPr/>
        </p:nvSpPr>
        <p:spPr>
          <a:xfrm>
            <a:off x="3527496" y="2263498"/>
            <a:ext cx="1963998" cy="369332"/>
          </a:xfrm>
          <a:prstGeom prst="rect">
            <a:avLst/>
          </a:prstGeom>
          <a:noFill/>
        </p:spPr>
        <p:txBody>
          <a:bodyPr wrap="square" rtlCol="0">
            <a:spAutoFit/>
          </a:bodyPr>
          <a:lstStyle/>
          <a:p>
            <a:r>
              <a:rPr lang="en-US" altLang="zh-CN" dirty="0">
                <a:solidFill>
                  <a:srgbClr val="FF0000"/>
                </a:solidFill>
                <a:highlight>
                  <a:srgbClr val="FFFF00"/>
                </a:highlight>
              </a:rPr>
              <a:t>Lock optimization</a:t>
            </a:r>
            <a:endParaRPr lang="zh-CN" altLang="en-US" dirty="0">
              <a:solidFill>
                <a:srgbClr val="FF0000"/>
              </a:solidFill>
              <a:highlight>
                <a:srgbClr val="FFFF00"/>
              </a:highlight>
            </a:endParaRPr>
          </a:p>
        </p:txBody>
      </p:sp>
      <p:sp>
        <p:nvSpPr>
          <p:cNvPr id="18" name="文本框 17">
            <a:extLst>
              <a:ext uri="{FF2B5EF4-FFF2-40B4-BE49-F238E27FC236}">
                <a16:creationId xmlns:a16="http://schemas.microsoft.com/office/drawing/2014/main" id="{5222C8A9-9D3E-B1A6-9D1B-B329CD6928B3}"/>
              </a:ext>
            </a:extLst>
          </p:cNvPr>
          <p:cNvSpPr txBox="1"/>
          <p:nvPr/>
        </p:nvSpPr>
        <p:spPr>
          <a:xfrm>
            <a:off x="4017895" y="1866970"/>
            <a:ext cx="2433680" cy="369332"/>
          </a:xfrm>
          <a:prstGeom prst="rect">
            <a:avLst/>
          </a:prstGeom>
          <a:noFill/>
        </p:spPr>
        <p:txBody>
          <a:bodyPr wrap="none" rtlCol="0">
            <a:spAutoFit/>
          </a:bodyPr>
          <a:lstStyle/>
          <a:p>
            <a:r>
              <a:rPr lang="en-US" altLang="zh-CN" dirty="0">
                <a:solidFill>
                  <a:srgbClr val="FF0000"/>
                </a:solidFill>
                <a:highlight>
                  <a:srgbClr val="FFFF00"/>
                </a:highlight>
              </a:rPr>
              <a:t>Distributed transaction</a:t>
            </a:r>
            <a:endParaRPr lang="zh-CN" altLang="en-US" dirty="0">
              <a:solidFill>
                <a:srgbClr val="FF0000"/>
              </a:solidFill>
              <a:highlight>
                <a:srgbClr val="FFFF00"/>
              </a:highlight>
            </a:endParaRPr>
          </a:p>
        </p:txBody>
      </p:sp>
      <p:sp>
        <p:nvSpPr>
          <p:cNvPr id="19" name="文本框 18">
            <a:extLst>
              <a:ext uri="{FF2B5EF4-FFF2-40B4-BE49-F238E27FC236}">
                <a16:creationId xmlns:a16="http://schemas.microsoft.com/office/drawing/2014/main" id="{923AEDE9-3CBB-102B-F245-E97174B7B51D}"/>
              </a:ext>
            </a:extLst>
          </p:cNvPr>
          <p:cNvSpPr txBox="1"/>
          <p:nvPr/>
        </p:nvSpPr>
        <p:spPr>
          <a:xfrm>
            <a:off x="6772903" y="1572778"/>
            <a:ext cx="756938" cy="369332"/>
          </a:xfrm>
          <a:prstGeom prst="rect">
            <a:avLst/>
          </a:prstGeom>
          <a:noFill/>
        </p:spPr>
        <p:txBody>
          <a:bodyPr wrap="none" rtlCol="0">
            <a:spAutoFit/>
          </a:bodyPr>
          <a:lstStyle/>
          <a:p>
            <a:r>
              <a:rPr lang="en-US" altLang="zh-CN" dirty="0">
                <a:solidFill>
                  <a:srgbClr val="FF0000"/>
                </a:solidFill>
                <a:highlight>
                  <a:srgbClr val="FFFF00"/>
                </a:highlight>
              </a:rPr>
              <a:t>Other</a:t>
            </a:r>
            <a:endParaRPr lang="zh-CN" altLang="en-US" dirty="0">
              <a:solidFill>
                <a:srgbClr val="FF0000"/>
              </a:solidFill>
              <a:highlight>
                <a:srgbClr val="FFFF00"/>
              </a:highlight>
            </a:endParaRPr>
          </a:p>
        </p:txBody>
      </p:sp>
      <p:sp>
        <p:nvSpPr>
          <p:cNvPr id="20" name="文本框 19">
            <a:extLst>
              <a:ext uri="{FF2B5EF4-FFF2-40B4-BE49-F238E27FC236}">
                <a16:creationId xmlns:a16="http://schemas.microsoft.com/office/drawing/2014/main" id="{2E501027-E628-F68E-8BF5-40385A460D7B}"/>
              </a:ext>
            </a:extLst>
          </p:cNvPr>
          <p:cNvSpPr txBox="1"/>
          <p:nvPr/>
        </p:nvSpPr>
        <p:spPr>
          <a:xfrm>
            <a:off x="6281262" y="5062582"/>
            <a:ext cx="1356462" cy="369332"/>
          </a:xfrm>
          <a:prstGeom prst="rect">
            <a:avLst/>
          </a:prstGeom>
          <a:noFill/>
        </p:spPr>
        <p:txBody>
          <a:bodyPr wrap="none" rtlCol="0">
            <a:spAutoFit/>
          </a:bodyPr>
          <a:lstStyle/>
          <a:p>
            <a:r>
              <a:rPr lang="en-US" altLang="zh-CN" dirty="0">
                <a:solidFill>
                  <a:srgbClr val="0070C0"/>
                </a:solidFill>
              </a:rPr>
              <a:t>3-node test</a:t>
            </a:r>
            <a:endParaRPr lang="zh-CN" altLang="en-US" dirty="0">
              <a:solidFill>
                <a:srgbClr val="0070C0"/>
              </a:solidFill>
            </a:endParaRPr>
          </a:p>
        </p:txBody>
      </p:sp>
      <p:sp>
        <p:nvSpPr>
          <p:cNvPr id="21" name="文本框 20">
            <a:extLst>
              <a:ext uri="{FF2B5EF4-FFF2-40B4-BE49-F238E27FC236}">
                <a16:creationId xmlns:a16="http://schemas.microsoft.com/office/drawing/2014/main" id="{84F1F700-4DF3-B216-535F-CCE5833278C4}"/>
              </a:ext>
            </a:extLst>
          </p:cNvPr>
          <p:cNvSpPr txBox="1"/>
          <p:nvPr/>
        </p:nvSpPr>
        <p:spPr>
          <a:xfrm>
            <a:off x="7763331" y="5062582"/>
            <a:ext cx="1721946" cy="369332"/>
          </a:xfrm>
          <a:prstGeom prst="rect">
            <a:avLst/>
          </a:prstGeom>
          <a:noFill/>
        </p:spPr>
        <p:txBody>
          <a:bodyPr wrap="none" rtlCol="0">
            <a:spAutoFit/>
          </a:bodyPr>
          <a:lstStyle/>
          <a:p>
            <a:r>
              <a:rPr lang="en-US" altLang="zh-CN" dirty="0">
                <a:solidFill>
                  <a:srgbClr val="0070C0"/>
                </a:solidFill>
              </a:rPr>
              <a:t>1650-node test</a:t>
            </a:r>
            <a:endParaRPr lang="zh-CN" altLang="en-US" dirty="0">
              <a:solidFill>
                <a:srgbClr val="0070C0"/>
              </a:solidFill>
            </a:endParaRPr>
          </a:p>
        </p:txBody>
      </p:sp>
      <p:cxnSp>
        <p:nvCxnSpPr>
          <p:cNvPr id="22" name="直接连接符 21">
            <a:extLst>
              <a:ext uri="{FF2B5EF4-FFF2-40B4-BE49-F238E27FC236}">
                <a16:creationId xmlns:a16="http://schemas.microsoft.com/office/drawing/2014/main" id="{13F66A2D-0CAD-698C-5C50-EE4758B7F95C}"/>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020F0F9-27E1-6E73-DAC8-930A965630A6}"/>
              </a:ext>
            </a:extLst>
          </p:cNvPr>
          <p:cNvSpPr txBox="1"/>
          <p:nvPr/>
        </p:nvSpPr>
        <p:spPr>
          <a:xfrm>
            <a:off x="7933366" y="1244952"/>
            <a:ext cx="3964547" cy="646331"/>
          </a:xfrm>
          <a:prstGeom prst="rect">
            <a:avLst/>
          </a:prstGeom>
          <a:noFill/>
        </p:spPr>
        <p:txBody>
          <a:bodyPr wrap="none" rtlCol="0">
            <a:spAutoFit/>
          </a:bodyPr>
          <a:lstStyle/>
          <a:p>
            <a:r>
              <a:rPr lang="en-US" altLang="zh-CN" dirty="0">
                <a:solidFill>
                  <a:srgbClr val="FF0000"/>
                </a:solidFill>
                <a:highlight>
                  <a:srgbClr val="FFFF00"/>
                </a:highlight>
              </a:rPr>
              <a:t>Network model, memory optimization</a:t>
            </a:r>
          </a:p>
          <a:p>
            <a:r>
              <a:rPr lang="zh-CN" altLang="en-US" dirty="0">
                <a:solidFill>
                  <a:srgbClr val="FF0000"/>
                </a:solidFill>
                <a:highlight>
                  <a:srgbClr val="FFFF00"/>
                </a:highlight>
              </a:rPr>
              <a:t> </a:t>
            </a:r>
            <a:r>
              <a:rPr lang="en-US" altLang="zh-CN" dirty="0">
                <a:solidFill>
                  <a:srgbClr val="FF0000"/>
                </a:solidFill>
                <a:highlight>
                  <a:srgbClr val="FFFF00"/>
                </a:highlight>
              </a:rPr>
              <a:t>memory reduction 90%↓</a:t>
            </a:r>
            <a:endParaRPr lang="zh-CN" altLang="en-US" dirty="0">
              <a:solidFill>
                <a:srgbClr val="FF0000"/>
              </a:solidFill>
              <a:highlight>
                <a:srgbClr val="FFFF00"/>
              </a:highlight>
            </a:endParaRPr>
          </a:p>
        </p:txBody>
      </p:sp>
      <p:sp>
        <p:nvSpPr>
          <p:cNvPr id="24" name="文本框 23">
            <a:extLst>
              <a:ext uri="{FF2B5EF4-FFF2-40B4-BE49-F238E27FC236}">
                <a16:creationId xmlns:a16="http://schemas.microsoft.com/office/drawing/2014/main" id="{962EDE48-CE90-C26F-1CB8-E56700F15917}"/>
              </a:ext>
            </a:extLst>
          </p:cNvPr>
          <p:cNvSpPr txBox="1"/>
          <p:nvPr/>
        </p:nvSpPr>
        <p:spPr>
          <a:xfrm>
            <a:off x="3249359" y="379727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5" name="文本框 24">
            <a:extLst>
              <a:ext uri="{FF2B5EF4-FFF2-40B4-BE49-F238E27FC236}">
                <a16:creationId xmlns:a16="http://schemas.microsoft.com/office/drawing/2014/main" id="{8936E106-5EFD-D734-63BC-8D26F6303C40}"/>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6" name="文本框 25">
            <a:extLst>
              <a:ext uri="{FF2B5EF4-FFF2-40B4-BE49-F238E27FC236}">
                <a16:creationId xmlns:a16="http://schemas.microsoft.com/office/drawing/2014/main" id="{B66722C7-C17B-F14A-D386-0E9E406874BE}"/>
              </a:ext>
            </a:extLst>
          </p:cNvPr>
          <p:cNvSpPr txBox="1"/>
          <p:nvPr/>
        </p:nvSpPr>
        <p:spPr>
          <a:xfrm>
            <a:off x="4188930" y="3000410"/>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7" name="文本框 26">
            <a:extLst>
              <a:ext uri="{FF2B5EF4-FFF2-40B4-BE49-F238E27FC236}">
                <a16:creationId xmlns:a16="http://schemas.microsoft.com/office/drawing/2014/main" id="{E7BB9CDA-6C12-1B6C-CCAE-5B35AA8A372D}"/>
              </a:ext>
            </a:extLst>
          </p:cNvPr>
          <p:cNvSpPr txBox="1"/>
          <p:nvPr/>
        </p:nvSpPr>
        <p:spPr>
          <a:xfrm>
            <a:off x="5225075" y="2615386"/>
            <a:ext cx="774571" cy="369332"/>
          </a:xfrm>
          <a:prstGeom prst="rect">
            <a:avLst/>
          </a:prstGeom>
          <a:noFill/>
        </p:spPr>
        <p:txBody>
          <a:bodyPr wrap="squar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8" name="文本框 27">
            <a:extLst>
              <a:ext uri="{FF2B5EF4-FFF2-40B4-BE49-F238E27FC236}">
                <a16:creationId xmlns:a16="http://schemas.microsoft.com/office/drawing/2014/main" id="{3B68476F-B18B-8A28-3A7F-398293CAD71F}"/>
              </a:ext>
            </a:extLst>
          </p:cNvPr>
          <p:cNvSpPr txBox="1"/>
          <p:nvPr/>
        </p:nvSpPr>
        <p:spPr>
          <a:xfrm>
            <a:off x="6078515" y="2255301"/>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29" name="文本框 28">
            <a:extLst>
              <a:ext uri="{FF2B5EF4-FFF2-40B4-BE49-F238E27FC236}">
                <a16:creationId xmlns:a16="http://schemas.microsoft.com/office/drawing/2014/main" id="{EC3EC0A0-E008-9FBC-DF4F-0123CC102E93}"/>
              </a:ext>
            </a:extLst>
          </p:cNvPr>
          <p:cNvSpPr txBox="1"/>
          <p:nvPr/>
        </p:nvSpPr>
        <p:spPr>
          <a:xfrm>
            <a:off x="6922007" y="1942110"/>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cxnSp>
        <p:nvCxnSpPr>
          <p:cNvPr id="30" name="直接连接符 29">
            <a:extLst>
              <a:ext uri="{FF2B5EF4-FFF2-40B4-BE49-F238E27FC236}">
                <a16:creationId xmlns:a16="http://schemas.microsoft.com/office/drawing/2014/main" id="{69A70354-BDDD-8DF4-DC10-8194CC49083F}"/>
              </a:ext>
            </a:extLst>
          </p:cNvPr>
          <p:cNvCxnSpPr>
            <a:cxnSpLocks/>
          </p:cNvCxnSpPr>
          <p:nvPr/>
        </p:nvCxnSpPr>
        <p:spPr>
          <a:xfrm>
            <a:off x="7620000" y="1876101"/>
            <a:ext cx="2127956" cy="313945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F65A99E-73A2-284F-F188-EF2ACAD96DDA}"/>
              </a:ext>
            </a:extLst>
          </p:cNvPr>
          <p:cNvSpPr txBox="1"/>
          <p:nvPr/>
        </p:nvSpPr>
        <p:spPr>
          <a:xfrm>
            <a:off x="9839838" y="4960156"/>
            <a:ext cx="1790875" cy="369332"/>
          </a:xfrm>
          <a:prstGeom prst="rect">
            <a:avLst/>
          </a:prstGeom>
          <a:noFill/>
        </p:spPr>
        <p:txBody>
          <a:bodyPr wrap="none" rtlCol="0">
            <a:spAutoFit/>
          </a:bodyPr>
          <a:lstStyle/>
          <a:p>
            <a:r>
              <a:rPr lang="en-US" altLang="zh-CN" dirty="0">
                <a:solidFill>
                  <a:srgbClr val="FF0000"/>
                </a:solidFill>
                <a:highlight>
                  <a:srgbClr val="FFFF00"/>
                </a:highlight>
              </a:rPr>
              <a:t>No optimization</a:t>
            </a:r>
            <a:endParaRPr lang="zh-CN" altLang="en-US" dirty="0">
              <a:solidFill>
                <a:srgbClr val="FF0000"/>
              </a:solidFill>
              <a:highlight>
                <a:srgbClr val="FFFF00"/>
              </a:highlight>
            </a:endParaRPr>
          </a:p>
        </p:txBody>
      </p:sp>
      <p:sp>
        <p:nvSpPr>
          <p:cNvPr id="32" name="文本框 31">
            <a:extLst>
              <a:ext uri="{FF2B5EF4-FFF2-40B4-BE49-F238E27FC236}">
                <a16:creationId xmlns:a16="http://schemas.microsoft.com/office/drawing/2014/main" id="{4D9EFE26-1E95-42DD-2287-78DC5BA922A9}"/>
              </a:ext>
            </a:extLst>
          </p:cNvPr>
          <p:cNvSpPr txBox="1"/>
          <p:nvPr/>
        </p:nvSpPr>
        <p:spPr>
          <a:xfrm>
            <a:off x="9473367" y="4168544"/>
            <a:ext cx="928459" cy="369332"/>
          </a:xfrm>
          <a:prstGeom prst="rect">
            <a:avLst/>
          </a:prstGeom>
          <a:noFill/>
        </p:spPr>
        <p:txBody>
          <a:bodyPr wrap="none" rtlCol="0">
            <a:spAutoFit/>
          </a:bodyPr>
          <a:lstStyle/>
          <a:p>
            <a:r>
              <a:rPr lang="en-US" altLang="zh-CN" dirty="0">
                <a:solidFill>
                  <a:srgbClr val="FF0000"/>
                </a:solidFill>
                <a:highlight>
                  <a:srgbClr val="EFF4FC"/>
                </a:highlight>
              </a:rPr>
              <a:t>&gt;90%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33" name="文本框 32">
            <a:extLst>
              <a:ext uri="{FF2B5EF4-FFF2-40B4-BE49-F238E27FC236}">
                <a16:creationId xmlns:a16="http://schemas.microsoft.com/office/drawing/2014/main" id="{E5D2AF2D-A843-03F9-43D6-2513123576E9}"/>
              </a:ext>
            </a:extLst>
          </p:cNvPr>
          <p:cNvSpPr txBox="1"/>
          <p:nvPr/>
        </p:nvSpPr>
        <p:spPr>
          <a:xfrm>
            <a:off x="9747956" y="4487406"/>
            <a:ext cx="2327881" cy="523220"/>
          </a:xfrm>
          <a:prstGeom prst="rect">
            <a:avLst/>
          </a:prstGeom>
          <a:noFill/>
        </p:spPr>
        <p:txBody>
          <a:bodyPr wrap="none" rtlCol="0">
            <a:spAutoFit/>
          </a:bodyPr>
          <a:lstStyle/>
          <a:p>
            <a:r>
              <a:rPr lang="en-US" altLang="zh-CN" sz="1400" b="1" dirty="0">
                <a:solidFill>
                  <a:srgbClr val="0052D9"/>
                </a:solidFill>
              </a:rPr>
              <a:t>When large-scale,</a:t>
            </a:r>
          </a:p>
          <a:p>
            <a:r>
              <a:rPr lang="en-US" altLang="zh-CN" sz="1400" b="1" dirty="0">
                <a:solidFill>
                  <a:srgbClr val="0052D9"/>
                </a:solidFill>
              </a:rPr>
              <a:t>memory is the bottleneck!</a:t>
            </a:r>
            <a:endParaRPr lang="zh-CN" altLang="en-US" sz="1400" b="1" dirty="0">
              <a:solidFill>
                <a:srgbClr val="0052D9"/>
              </a:solidFill>
            </a:endParaRPr>
          </a:p>
        </p:txBody>
      </p:sp>
    </p:spTree>
    <p:extLst>
      <p:ext uri="{BB962C8B-B14F-4D97-AF65-F5344CB8AC3E}">
        <p14:creationId xmlns:p14="http://schemas.microsoft.com/office/powerpoint/2010/main" val="261274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23925"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矩形 1">
            <a:extLst>
              <a:ext uri="{FF2B5EF4-FFF2-40B4-BE49-F238E27FC236}">
                <a16:creationId xmlns:a16="http://schemas.microsoft.com/office/drawing/2014/main" id="{665BCBD3-A271-0F9D-523A-B804697D570D}"/>
              </a:ext>
            </a:extLst>
          </p:cNvPr>
          <p:cNvSpPr/>
          <p:nvPr/>
        </p:nvSpPr>
        <p:spPr>
          <a:xfrm>
            <a:off x="3960634" y="2580099"/>
            <a:ext cx="3240354" cy="2800371"/>
          </a:xfrm>
          <a:prstGeom prst="rect">
            <a:avLst/>
          </a:prstGeom>
          <a:solidFill>
            <a:schemeClr val="bg1"/>
          </a:solidFill>
          <a:ln w="3175">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F873E2B-7FE1-0CB6-666F-4478CB220545}"/>
              </a:ext>
            </a:extLst>
          </p:cNvPr>
          <p:cNvSpPr/>
          <p:nvPr/>
        </p:nvSpPr>
        <p:spPr>
          <a:xfrm>
            <a:off x="1251246" y="3183647"/>
            <a:ext cx="2255778" cy="1510077"/>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8-hour steady test :</a:t>
            </a:r>
            <a:endParaRPr lang="en-US" altLang="zh-CN" sz="1200" dirty="0">
              <a:solidFill>
                <a:srgbClr val="333333"/>
              </a:solidFill>
              <a:latin typeface="微软雅黑" panose="020B0503020204020204" pitchFamily="34" charset="-122"/>
              <a:ea typeface="微软雅黑" panose="020B0503020204020204" pitchFamily="34" charset="-122"/>
            </a:endParaRPr>
          </a:p>
          <a:p>
            <a:pPr>
              <a:lnSpc>
                <a:spcPts val="2000"/>
              </a:lnSpc>
              <a:spcBef>
                <a:spcPts val="0"/>
              </a:spcBef>
            </a:pPr>
            <a:r>
              <a:rPr lang="en-US" altLang="zh-CN" sz="1050" dirty="0">
                <a:solidFill>
                  <a:srgbClr val="333333"/>
                </a:solidFill>
                <a:latin typeface="微软雅黑" panose="020B0503020204020204" pitchFamily="34" charset="-122"/>
                <a:ea typeface="微软雅黑" panose="020B0503020204020204" pitchFamily="34" charset="-122"/>
              </a:rPr>
              <a:t>Over an 8-hour period, in a steady state, there must be no errors or failures. The average number of transactions per minute will be the final </a:t>
            </a:r>
            <a:r>
              <a:rPr lang="en-US" altLang="zh-CN" sz="1050" dirty="0" err="1">
                <a:solidFill>
                  <a:srgbClr val="333333"/>
                </a:solidFill>
                <a:latin typeface="微软雅黑" panose="020B0503020204020204" pitchFamily="34" charset="-122"/>
                <a:ea typeface="微软雅黑" panose="020B0503020204020204" pitchFamily="34" charset="-122"/>
              </a:rPr>
              <a:t>tpmC</a:t>
            </a:r>
            <a:r>
              <a:rPr lang="en-US" altLang="zh-CN" sz="1050" dirty="0">
                <a:solidFill>
                  <a:srgbClr val="333333"/>
                </a:solidFill>
                <a:latin typeface="微软雅黑" panose="020B0503020204020204" pitchFamily="34" charset="-122"/>
                <a:ea typeface="微软雅黑" panose="020B0503020204020204" pitchFamily="34" charset="-122"/>
              </a:rPr>
              <a:t>. </a:t>
            </a:r>
          </a:p>
        </p:txBody>
      </p:sp>
      <p:sp>
        <p:nvSpPr>
          <p:cNvPr id="4" name="矩形 3">
            <a:extLst>
              <a:ext uri="{FF2B5EF4-FFF2-40B4-BE49-F238E27FC236}">
                <a16:creationId xmlns:a16="http://schemas.microsoft.com/office/drawing/2014/main" id="{C1B3779D-5EB1-5D71-3A3A-DB3A7CE1DD6E}"/>
              </a:ext>
            </a:extLst>
          </p:cNvPr>
          <p:cNvSpPr/>
          <p:nvPr/>
        </p:nvSpPr>
        <p:spPr>
          <a:xfrm>
            <a:off x="7438730" y="3113976"/>
            <a:ext cx="2592758" cy="1330389"/>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Durability test</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Conduct fault testing of different components, simulating real power outages to verify no data loss and data transaction consistency.</a:t>
            </a:r>
            <a:endParaRPr lang="zh-CN" altLang="zh-CN" sz="1050" dirty="0">
              <a:solidFill>
                <a:srgbClr val="333333"/>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EF2F856-C716-7122-6EC2-0C00B496B479}"/>
              </a:ext>
            </a:extLst>
          </p:cNvPr>
          <p:cNvSpPr/>
          <p:nvPr/>
        </p:nvSpPr>
        <p:spPr>
          <a:xfrm>
            <a:off x="4187290" y="5535065"/>
            <a:ext cx="3144747" cy="626914"/>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ACI</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Test :</a:t>
            </a:r>
          </a:p>
          <a:p>
            <a:pPr>
              <a:lnSpc>
                <a:spcPts val="2000"/>
              </a:lnSpc>
            </a:pPr>
            <a:r>
              <a:rPr lang="en-US" altLang="zh-CN" sz="1050" dirty="0">
                <a:solidFill>
                  <a:srgbClr val="333333"/>
                </a:solidFill>
                <a:latin typeface="微软雅黑" panose="020B0503020204020204" pitchFamily="34" charset="-122"/>
                <a:ea typeface="微软雅黑" panose="020B0503020204020204" pitchFamily="34" charset="-122"/>
              </a:rPr>
              <a:t>Atomicity, consistency, and isolation test.</a:t>
            </a:r>
            <a:endParaRPr lang="zh-CN" altLang="zh-CN" sz="1050" dirty="0">
              <a:solidFill>
                <a:srgbClr val="333333"/>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03628FE-FFDA-5CEF-7CED-C2513069E0DB}"/>
              </a:ext>
            </a:extLst>
          </p:cNvPr>
          <p:cNvGrpSpPr/>
          <p:nvPr/>
        </p:nvGrpSpPr>
        <p:grpSpPr>
          <a:xfrm>
            <a:off x="4187290" y="2750389"/>
            <a:ext cx="2893887" cy="2557756"/>
            <a:chOff x="958033" y="2763748"/>
            <a:chExt cx="3065982" cy="2709862"/>
          </a:xfrm>
        </p:grpSpPr>
        <p:sp>
          <p:nvSpPr>
            <p:cNvPr id="9" name="等腰三角形 22">
              <a:extLst>
                <a:ext uri="{FF2B5EF4-FFF2-40B4-BE49-F238E27FC236}">
                  <a16:creationId xmlns:a16="http://schemas.microsoft.com/office/drawing/2014/main" id="{67CF4FFD-535A-672A-7A8B-56E9FBBB8959}"/>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F8139CE4-80AB-AE20-2EB8-34B147847BE9}"/>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1" name="椭圆 10">
              <a:extLst>
                <a:ext uri="{FF2B5EF4-FFF2-40B4-BE49-F238E27FC236}">
                  <a16:creationId xmlns:a16="http://schemas.microsoft.com/office/drawing/2014/main" id="{9961372F-19B9-CA0D-C231-7E0243544EA7}"/>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2" name="椭圆 11">
              <a:extLst>
                <a:ext uri="{FF2B5EF4-FFF2-40B4-BE49-F238E27FC236}">
                  <a16:creationId xmlns:a16="http://schemas.microsoft.com/office/drawing/2014/main" id="{F9FF8FBC-BC5C-112F-CB42-2454D61A4CB8}"/>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3" name="椭圆 12">
              <a:extLst>
                <a:ext uri="{FF2B5EF4-FFF2-40B4-BE49-F238E27FC236}">
                  <a16:creationId xmlns:a16="http://schemas.microsoft.com/office/drawing/2014/main" id="{09B8A324-1C7F-E365-0CEF-AE630838DDB0}"/>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4" name="椭圆 13">
              <a:extLst>
                <a:ext uri="{FF2B5EF4-FFF2-40B4-BE49-F238E27FC236}">
                  <a16:creationId xmlns:a16="http://schemas.microsoft.com/office/drawing/2014/main" id="{F6B4111C-82F5-D912-C381-5BF436D20C53}"/>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5" name="椭圆 14">
              <a:extLst>
                <a:ext uri="{FF2B5EF4-FFF2-40B4-BE49-F238E27FC236}">
                  <a16:creationId xmlns:a16="http://schemas.microsoft.com/office/drawing/2014/main" id="{6C88021A-2BB8-C952-1B61-230B9B891D2B}"/>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16" name="椭圆 15">
              <a:extLst>
                <a:ext uri="{FF2B5EF4-FFF2-40B4-BE49-F238E27FC236}">
                  <a16:creationId xmlns:a16="http://schemas.microsoft.com/office/drawing/2014/main" id="{DBF341E5-74BC-55C2-03B9-AA365DFA8904}"/>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cxnSp>
        <p:nvCxnSpPr>
          <p:cNvPr id="17" name="直接箭头连接符 16">
            <a:extLst>
              <a:ext uri="{FF2B5EF4-FFF2-40B4-BE49-F238E27FC236}">
                <a16:creationId xmlns:a16="http://schemas.microsoft.com/office/drawing/2014/main" id="{B9A82174-A182-14EC-E153-78687C103077}"/>
              </a:ext>
            </a:extLst>
          </p:cNvPr>
          <p:cNvCxnSpPr>
            <a:cxnSpLocks/>
          </p:cNvCxnSpPr>
          <p:nvPr/>
        </p:nvCxnSpPr>
        <p:spPr>
          <a:xfrm flipV="1">
            <a:off x="3799571" y="3293135"/>
            <a:ext cx="1238316" cy="427765"/>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EEEF20A-0823-E9A4-BA6B-179F8022A6B3}"/>
              </a:ext>
            </a:extLst>
          </p:cNvPr>
          <p:cNvCxnSpPr>
            <a:cxnSpLocks/>
          </p:cNvCxnSpPr>
          <p:nvPr/>
        </p:nvCxnSpPr>
        <p:spPr>
          <a:xfrm>
            <a:off x="3807050" y="3736678"/>
            <a:ext cx="490135" cy="707688"/>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B20844A-91BE-0F49-3555-C06DFC12B404}"/>
              </a:ext>
            </a:extLst>
          </p:cNvPr>
          <p:cNvCxnSpPr>
            <a:cxnSpLocks/>
          </p:cNvCxnSpPr>
          <p:nvPr/>
        </p:nvCxnSpPr>
        <p:spPr>
          <a:xfrm flipH="1">
            <a:off x="6867513" y="3652278"/>
            <a:ext cx="586375" cy="658779"/>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37837AD-B85D-A636-1237-6CAAF73AA062}"/>
              </a:ext>
            </a:extLst>
          </p:cNvPr>
          <p:cNvCxnSpPr>
            <a:cxnSpLocks/>
          </p:cNvCxnSpPr>
          <p:nvPr/>
        </p:nvCxnSpPr>
        <p:spPr>
          <a:xfrm flipV="1">
            <a:off x="5661005" y="4554913"/>
            <a:ext cx="0" cy="969573"/>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F3865BD-5832-71FC-2666-17DF670DD79B}"/>
              </a:ext>
            </a:extLst>
          </p:cNvPr>
          <p:cNvSpPr txBox="1"/>
          <p:nvPr/>
        </p:nvSpPr>
        <p:spPr>
          <a:xfrm>
            <a:off x="831042" y="1216663"/>
            <a:ext cx="9692580" cy="117993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300"/>
              </a:spcBef>
              <a:spcAft>
                <a:spcPts val="300"/>
              </a:spcAft>
            </a:pPr>
            <a:r>
              <a:rPr lang="en-US" altLang="zh-CN" sz="1600" b="1" dirty="0">
                <a:latin typeface="微软雅黑" panose="020B0503020204020204" pitchFamily="34" charset="-122"/>
                <a:ea typeface="微软雅黑" panose="020B0503020204020204" pitchFamily="34" charset="-122"/>
              </a:rPr>
              <a:t>The TPC (Transaction Processing Performance Council) is a non-profit organization. It is the internationally authoritative ranking for database performance testing. </a:t>
            </a:r>
          </a:p>
          <a:p>
            <a:pPr>
              <a:lnSpc>
                <a:spcPts val="2000"/>
              </a:lnSpc>
              <a:spcBef>
                <a:spcPts val="300"/>
              </a:spcBef>
              <a:spcAft>
                <a:spcPts val="300"/>
              </a:spcAft>
            </a:pPr>
            <a:r>
              <a:rPr lang="en-US" altLang="zh-CN" sz="1600" b="1" dirty="0">
                <a:solidFill>
                  <a:srgbClr val="104CEE"/>
                </a:solidFill>
                <a:latin typeface="微软雅黑" panose="020B0503020204020204" pitchFamily="34" charset="-122"/>
                <a:ea typeface="微软雅黑" panose="020B0503020204020204" pitchFamily="34" charset="-122"/>
              </a:rPr>
              <a:t>TPC-C</a:t>
            </a:r>
            <a:r>
              <a:rPr lang="en-US" altLang="zh-CN" sz="1600" b="1" dirty="0">
                <a:latin typeface="微软雅黑" panose="020B0503020204020204" pitchFamily="34" charset="-122"/>
                <a:ea typeface="微软雅黑" panose="020B0503020204020204" pitchFamily="34" charset="-122"/>
              </a:rPr>
              <a:t> is a performance testing benchmark specifically designed for online transaction processing systems (</a:t>
            </a:r>
            <a:r>
              <a:rPr lang="en-US" altLang="zh-CN" sz="1600" b="1" dirty="0">
                <a:solidFill>
                  <a:srgbClr val="104CEE"/>
                </a:solidFill>
                <a:latin typeface="微软雅黑" panose="020B0503020204020204" pitchFamily="34" charset="-122"/>
                <a:ea typeface="微软雅黑" panose="020B0503020204020204" pitchFamily="34" charset="-122"/>
              </a:rPr>
              <a:t>OLTP systems</a:t>
            </a:r>
            <a:r>
              <a:rPr lang="en-US" altLang="zh-CN" sz="1600" b="1"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8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a:extLst>
              <a:ext uri="{FF2B5EF4-FFF2-40B4-BE49-F238E27FC236}">
                <a16:creationId xmlns:a16="http://schemas.microsoft.com/office/drawing/2014/main" id="{FC146DC5-EE37-A3A3-1EF5-50A3866C4542}"/>
              </a:ext>
            </a:extLst>
          </p:cNvPr>
          <p:cNvPicPr>
            <a:picLocks noChangeAspect="1"/>
          </p:cNvPicPr>
          <p:nvPr/>
        </p:nvPicPr>
        <p:blipFill>
          <a:blip r:embed="rId5"/>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203121"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Setup</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2" name="文本框 1">
            <a:extLst>
              <a:ext uri="{FF2B5EF4-FFF2-40B4-BE49-F238E27FC236}">
                <a16:creationId xmlns:a16="http://schemas.microsoft.com/office/drawing/2014/main" id="{BBD6EA52-9798-78CD-5898-2A1E66A1E669}"/>
              </a:ext>
            </a:extLst>
          </p:cNvPr>
          <p:cNvSpPr txBox="1"/>
          <p:nvPr/>
        </p:nvSpPr>
        <p:spPr>
          <a:xfrm>
            <a:off x="234330" y="4162745"/>
            <a:ext cx="1630575" cy="369332"/>
          </a:xfrm>
          <a:prstGeom prst="rect">
            <a:avLst/>
          </a:prstGeom>
          <a:noFill/>
        </p:spPr>
        <p:txBody>
          <a:bodyPr wrap="none" rtlCol="0">
            <a:spAutoFit/>
          </a:bodyPr>
          <a:lstStyle/>
          <a:p>
            <a:r>
              <a:rPr lang="en-US" altLang="zh-CN" dirty="0">
                <a:solidFill>
                  <a:srgbClr val="FF0000"/>
                </a:solidFill>
              </a:rPr>
              <a:t>Physical nodes</a:t>
            </a:r>
            <a:endParaRPr lang="zh-CN" altLang="en-US" dirty="0">
              <a:solidFill>
                <a:srgbClr val="FF0000"/>
              </a:solidFill>
            </a:endParaRPr>
          </a:p>
        </p:txBody>
      </p:sp>
      <p:cxnSp>
        <p:nvCxnSpPr>
          <p:cNvPr id="4" name="直接箭头连接符 3">
            <a:extLst>
              <a:ext uri="{FF2B5EF4-FFF2-40B4-BE49-F238E27FC236}">
                <a16:creationId xmlns:a16="http://schemas.microsoft.com/office/drawing/2014/main" id="{4F3EA3CF-9A23-433C-F601-FAEA00C4BDA1}"/>
              </a:ext>
            </a:extLst>
          </p:cNvPr>
          <p:cNvCxnSpPr>
            <a:cxnSpLocks/>
            <a:stCxn id="2" idx="3"/>
          </p:cNvCxnSpPr>
          <p:nvPr/>
        </p:nvCxnSpPr>
        <p:spPr>
          <a:xfrm flipV="1">
            <a:off x="1864905" y="4014788"/>
            <a:ext cx="735420" cy="332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5617E7F-2383-6E0E-0B8C-FD89C4A0C4CF}"/>
              </a:ext>
            </a:extLst>
          </p:cNvPr>
          <p:cNvCxnSpPr>
            <a:cxnSpLocks/>
            <a:stCxn id="2" idx="3"/>
          </p:cNvCxnSpPr>
          <p:nvPr/>
        </p:nvCxnSpPr>
        <p:spPr>
          <a:xfrm>
            <a:off x="1864905" y="4347411"/>
            <a:ext cx="44358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F971F2A-9335-7D89-24CA-D31AB6C5C30D}"/>
              </a:ext>
            </a:extLst>
          </p:cNvPr>
          <p:cNvCxnSpPr>
            <a:cxnSpLocks/>
            <a:stCxn id="2" idx="3"/>
          </p:cNvCxnSpPr>
          <p:nvPr/>
        </p:nvCxnSpPr>
        <p:spPr>
          <a:xfrm>
            <a:off x="1864905" y="4347411"/>
            <a:ext cx="549683" cy="52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31DFA9-9178-7ED2-2C44-A8B6465A4CF6}"/>
              </a:ext>
            </a:extLst>
          </p:cNvPr>
          <p:cNvSpPr txBox="1"/>
          <p:nvPr/>
        </p:nvSpPr>
        <p:spPr>
          <a:xfrm>
            <a:off x="234330" y="1680158"/>
            <a:ext cx="1790875" cy="369332"/>
          </a:xfrm>
          <a:prstGeom prst="rect">
            <a:avLst/>
          </a:prstGeom>
          <a:noFill/>
        </p:spPr>
        <p:txBody>
          <a:bodyPr wrap="none" rtlCol="0">
            <a:spAutoFit/>
          </a:bodyPr>
          <a:lstStyle/>
          <a:p>
            <a:r>
              <a:rPr lang="en-US" altLang="zh-CN" dirty="0">
                <a:solidFill>
                  <a:srgbClr val="FF0000"/>
                </a:solidFill>
              </a:rPr>
              <a:t>Virtual instances</a:t>
            </a:r>
            <a:endParaRPr lang="zh-CN" altLang="en-US" dirty="0">
              <a:solidFill>
                <a:srgbClr val="FF0000"/>
              </a:solidFill>
            </a:endParaRPr>
          </a:p>
        </p:txBody>
      </p:sp>
      <p:cxnSp>
        <p:nvCxnSpPr>
          <p:cNvPr id="16" name="直接箭头连接符 15">
            <a:extLst>
              <a:ext uri="{FF2B5EF4-FFF2-40B4-BE49-F238E27FC236}">
                <a16:creationId xmlns:a16="http://schemas.microsoft.com/office/drawing/2014/main" id="{2994AB8B-C5D9-9D8D-345E-18053AEC8A73}"/>
              </a:ext>
            </a:extLst>
          </p:cNvPr>
          <p:cNvCxnSpPr>
            <a:cxnSpLocks/>
            <a:stCxn id="15" idx="3"/>
          </p:cNvCxnSpPr>
          <p:nvPr/>
        </p:nvCxnSpPr>
        <p:spPr>
          <a:xfrm>
            <a:off x="2025205" y="1864824"/>
            <a:ext cx="3893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46DBBCD-CE5D-AB56-568C-3B28E42F9B92}"/>
              </a:ext>
            </a:extLst>
          </p:cNvPr>
          <p:cNvSpPr txBox="1"/>
          <p:nvPr/>
        </p:nvSpPr>
        <p:spPr>
          <a:xfrm>
            <a:off x="312878" y="4488580"/>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Tree>
    <p:extLst>
      <p:ext uri="{BB962C8B-B14F-4D97-AF65-F5344CB8AC3E}">
        <p14:creationId xmlns:p14="http://schemas.microsoft.com/office/powerpoint/2010/main" val="192062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0">
            <a:lum/>
            <a:extLst>
              <a:ext uri="{BEBA8EAE-BF5A-486C-A8C5-ECC9F3942E4B}">
                <a14:imgProps xmlns:a14="http://schemas.microsoft.com/office/drawing/2010/main">
                  <a14:imgLayer r:embed="rId21">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六边形 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7377BBA-1A3A-4297-A23E-6DAB65DD3CBB}"/>
              </a:ext>
            </a:extLst>
          </p:cNvPr>
          <p:cNvSpPr/>
          <p:nvPr/>
        </p:nvSpPr>
        <p:spPr>
          <a:xfrm rot="5400000">
            <a:off x="751871" y="1197557"/>
            <a:ext cx="5179625" cy="4465194"/>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23" name="图片 22">
            <a:extLst>
              <a:ext uri="{FF2B5EF4-FFF2-40B4-BE49-F238E27FC236}">
                <a16:creationId xmlns:a16="http://schemas.microsoft.com/office/drawing/2014/main" id="{EB96DCDD-00BA-5246-8D56-0AFBBE910E2D}"/>
              </a:ext>
            </a:extLst>
          </p:cNvPr>
          <p:cNvPicPr>
            <a:picLocks noChangeAspect="1"/>
          </p:cNvPicPr>
          <p:nvPr/>
        </p:nvPicPr>
        <p:blipFill>
          <a:blip r:embed="rId22"/>
          <a:stretch>
            <a:fillRect/>
          </a:stretch>
        </p:blipFill>
        <p:spPr>
          <a:xfrm>
            <a:off x="714381" y="363432"/>
            <a:ext cx="1241328" cy="589851"/>
          </a:xfrm>
          <a:prstGeom prst="rect">
            <a:avLst/>
          </a:prstGeom>
        </p:spPr>
      </p:pic>
      <p:pic>
        <p:nvPicPr>
          <p:cNvPr id="21" name="图片 14" descr="资源 8">
            <a:extLst>
              <a:ext uri="{FF2B5EF4-FFF2-40B4-BE49-F238E27FC236}">
                <a16:creationId xmlns:a16="http://schemas.microsoft.com/office/drawing/2014/main" id="{D77C0888-6C80-B543-8677-235F372290B5}"/>
              </a:ext>
            </a:extLst>
          </p:cNvPr>
          <p:cNvPicPr>
            <a:picLocks noChangeAspect="1"/>
          </p:cNvPicPr>
          <p:nvPr/>
        </p:nvPicPr>
        <p:blipFill>
          <a:blip r:embed="rId23"/>
          <a:stretch>
            <a:fillRect/>
          </a:stretch>
        </p:blipFill>
        <p:spPr>
          <a:xfrm>
            <a:off x="4711700" y="1101725"/>
            <a:ext cx="2992438" cy="663575"/>
          </a:xfrm>
          <a:prstGeom prst="rect">
            <a:avLst/>
          </a:prstGeom>
          <a:noFill/>
          <a:ln w="9525">
            <a:noFill/>
          </a:ln>
        </p:spPr>
      </p:pic>
      <p:grpSp>
        <p:nvGrpSpPr>
          <p:cNvPr id="24" name="组合 3">
            <a:extLst>
              <a:ext uri="{FF2B5EF4-FFF2-40B4-BE49-F238E27FC236}">
                <a16:creationId xmlns:a16="http://schemas.microsoft.com/office/drawing/2014/main" id="{DA20E21B-D09C-1440-B890-67AB0E43B668}"/>
              </a:ext>
            </a:extLst>
          </p:cNvPr>
          <p:cNvGrpSpPr/>
          <p:nvPr/>
        </p:nvGrpSpPr>
        <p:grpSpPr>
          <a:xfrm>
            <a:off x="1843088" y="1058228"/>
            <a:ext cx="8750771" cy="4874260"/>
            <a:chOff x="4481" y="1667"/>
            <a:chExt cx="13325" cy="7676"/>
          </a:xfrm>
        </p:grpSpPr>
        <p:sp>
          <p:nvSpPr>
            <p:cNvPr id="27" name="文本框 26">
              <a:extLst>
                <a:ext uri="{FF2B5EF4-FFF2-40B4-BE49-F238E27FC236}">
                  <a16:creationId xmlns:a16="http://schemas.microsoft.com/office/drawing/2014/main" id="{850D993F-D448-FC47-83DC-F0EB41097EE1}"/>
                </a:ext>
              </a:extLst>
            </p:cNvPr>
            <p:cNvSpPr txBox="1"/>
            <p:nvPr>
              <p:custDataLst>
                <p:tags r:id="rId1"/>
              </p:custDataLst>
            </p:nvPr>
          </p:nvSpPr>
          <p:spPr>
            <a:xfrm>
              <a:off x="6431"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28" name="文本框 27">
              <a:extLst>
                <a:ext uri="{FF2B5EF4-FFF2-40B4-BE49-F238E27FC236}">
                  <a16:creationId xmlns:a16="http://schemas.microsoft.com/office/drawing/2014/main" id="{BDDF1F35-73BE-0648-B50B-770815798155}"/>
                </a:ext>
              </a:extLst>
            </p:cNvPr>
            <p:cNvSpPr txBox="1"/>
            <p:nvPr>
              <p:custDataLst>
                <p:tags r:id="rId2"/>
              </p:custDataLst>
            </p:nvPr>
          </p:nvSpPr>
          <p:spPr>
            <a:xfrm>
              <a:off x="6431" y="5083"/>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Overview of Tencent Database Products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29" name="文本框 28">
              <a:extLst>
                <a:ext uri="{FF2B5EF4-FFF2-40B4-BE49-F238E27FC236}">
                  <a16:creationId xmlns:a16="http://schemas.microsoft.com/office/drawing/2014/main" id="{713B9475-E87F-C048-87FB-6DAC38CE8E19}"/>
                </a:ext>
              </a:extLst>
            </p:cNvPr>
            <p:cNvSpPr txBox="1"/>
            <p:nvPr>
              <p:custDataLst>
                <p:tags r:id="rId3"/>
              </p:custDataLst>
            </p:nvPr>
          </p:nvSpPr>
          <p:spPr>
            <a:xfrm>
              <a:off x="4552" y="4066"/>
              <a:ext cx="201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01</a:t>
              </a:r>
            </a:p>
          </p:txBody>
        </p:sp>
        <p:cxnSp>
          <p:nvCxnSpPr>
            <p:cNvPr id="30" name="直接连接符 2">
              <a:extLst>
                <a:ext uri="{FF2B5EF4-FFF2-40B4-BE49-F238E27FC236}">
                  <a16:creationId xmlns:a16="http://schemas.microsoft.com/office/drawing/2014/main" id="{1DE90784-8A35-6B4A-A1F9-331D26E4C206}"/>
                </a:ext>
              </a:extLst>
            </p:cNvPr>
            <p:cNvCxnSpPr>
              <a:cxnSpLocks/>
            </p:cNvCxnSpPr>
            <p:nvPr>
              <p:custDataLst>
                <p:tags r:id="rId4"/>
              </p:custDataLst>
            </p:nvPr>
          </p:nvCxnSpPr>
          <p:spPr>
            <a:xfrm>
              <a:off x="4688" y="6381"/>
              <a:ext cx="63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8A7B581-ADAE-AA4E-B1B0-BAFBAC86B787}"/>
                </a:ext>
              </a:extLst>
            </p:cNvPr>
            <p:cNvSpPr txBox="1"/>
            <p:nvPr>
              <p:custDataLst>
                <p:tags r:id="rId5"/>
              </p:custDataLst>
            </p:nvPr>
          </p:nvSpPr>
          <p:spPr>
            <a:xfrm>
              <a:off x="13453"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Applications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2" name="文本框 31">
              <a:extLst>
                <a:ext uri="{FF2B5EF4-FFF2-40B4-BE49-F238E27FC236}">
                  <a16:creationId xmlns:a16="http://schemas.microsoft.com/office/drawing/2014/main" id="{262071C7-2928-C645-B7A0-3B53984C3A4A}"/>
                </a:ext>
              </a:extLst>
            </p:cNvPr>
            <p:cNvSpPr txBox="1"/>
            <p:nvPr>
              <p:custDataLst>
                <p:tags r:id="rId6"/>
              </p:custDataLst>
            </p:nvPr>
          </p:nvSpPr>
          <p:spPr>
            <a:xfrm>
              <a:off x="13453" y="5083"/>
              <a:ext cx="4353"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Cloud Native Database Architectural Innovations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3" name="文本框 32">
              <a:extLst>
                <a:ext uri="{FF2B5EF4-FFF2-40B4-BE49-F238E27FC236}">
                  <a16:creationId xmlns:a16="http://schemas.microsoft.com/office/drawing/2014/main" id="{D472580D-9023-6347-83F9-AFA9C6AA91E4}"/>
                </a:ext>
              </a:extLst>
            </p:cNvPr>
            <p:cNvSpPr txBox="1"/>
            <p:nvPr>
              <p:custDataLst>
                <p:tags r:id="rId7"/>
              </p:custDataLst>
            </p:nvPr>
          </p:nvSpPr>
          <p:spPr>
            <a:xfrm>
              <a:off x="11431" y="4065"/>
              <a:ext cx="2219" cy="1888"/>
            </a:xfrm>
            <a:prstGeom prst="rect">
              <a:avLst/>
            </a:prstGeom>
            <a:noFill/>
          </p:spPr>
          <p:txBody>
            <a:bodyPr wrap="none" rtlCol="0" anchor="ctr" anchorCtr="0">
              <a:spAutoFit/>
              <a:scene3d>
                <a:camera prst="orthographicFront"/>
                <a:lightRig rig="threePt" dir="t"/>
              </a:scene3d>
              <a:sp3d contourW="12700"/>
            </a:bodyPr>
            <a:lstStyle/>
            <a:p>
              <a:pP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02</a:t>
              </a:r>
            </a:p>
          </p:txBody>
        </p:sp>
        <p:cxnSp>
          <p:nvCxnSpPr>
            <p:cNvPr id="34" name="直接连接符 13">
              <a:extLst>
                <a:ext uri="{FF2B5EF4-FFF2-40B4-BE49-F238E27FC236}">
                  <a16:creationId xmlns:a16="http://schemas.microsoft.com/office/drawing/2014/main" id="{1096AB43-6BFF-D840-816A-0B19CF79E0F1}"/>
                </a:ext>
              </a:extLst>
            </p:cNvPr>
            <p:cNvCxnSpPr/>
            <p:nvPr>
              <p:custDataLst>
                <p:tags r:id="rId8"/>
              </p:custDataLst>
            </p:nvPr>
          </p:nvCxnSpPr>
          <p:spPr>
            <a:xfrm>
              <a:off x="11711" y="6381"/>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1DC45E-F978-AF43-8026-10F7BCD66D8C}"/>
                </a:ext>
              </a:extLst>
            </p:cNvPr>
            <p:cNvSpPr txBox="1"/>
            <p:nvPr>
              <p:custDataLst>
                <p:tags r:id="rId9"/>
              </p:custDataLst>
            </p:nvPr>
          </p:nvSpPr>
          <p:spPr>
            <a:xfrm>
              <a:off x="6432" y="7114"/>
              <a:ext cx="4848"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Optimizations</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36" name="文本框 35">
              <a:extLst>
                <a:ext uri="{FF2B5EF4-FFF2-40B4-BE49-F238E27FC236}">
                  <a16:creationId xmlns:a16="http://schemas.microsoft.com/office/drawing/2014/main" id="{2F05744E-415F-F142-96E6-2E4D7632529E}"/>
                </a:ext>
              </a:extLst>
            </p:cNvPr>
            <p:cNvSpPr txBox="1"/>
            <p:nvPr>
              <p:custDataLst>
                <p:tags r:id="rId10"/>
              </p:custDataLst>
            </p:nvPr>
          </p:nvSpPr>
          <p:spPr>
            <a:xfrm>
              <a:off x="6432" y="8045"/>
              <a:ext cx="4655"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Features and Optimizations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7" name="文本框 36">
              <a:extLst>
                <a:ext uri="{FF2B5EF4-FFF2-40B4-BE49-F238E27FC236}">
                  <a16:creationId xmlns:a16="http://schemas.microsoft.com/office/drawing/2014/main" id="{1C87D9BD-6533-6745-AE9F-45309853DCF1}"/>
                </a:ext>
              </a:extLst>
            </p:cNvPr>
            <p:cNvSpPr txBox="1"/>
            <p:nvPr>
              <p:custDataLst>
                <p:tags r:id="rId11"/>
              </p:custDataLst>
            </p:nvPr>
          </p:nvSpPr>
          <p:spPr>
            <a:xfrm>
              <a:off x="4481" y="6978"/>
              <a:ext cx="2158"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03</a:t>
              </a:r>
            </a:p>
          </p:txBody>
        </p:sp>
        <p:cxnSp>
          <p:nvCxnSpPr>
            <p:cNvPr id="38" name="直接连接符 22">
              <a:extLst>
                <a:ext uri="{FF2B5EF4-FFF2-40B4-BE49-F238E27FC236}">
                  <a16:creationId xmlns:a16="http://schemas.microsoft.com/office/drawing/2014/main" id="{962F960E-4276-BC44-8B84-17D03C6230B0}"/>
                </a:ext>
              </a:extLst>
            </p:cNvPr>
            <p:cNvCxnSpPr>
              <a:cxnSpLocks/>
            </p:cNvCxnSpPr>
            <p:nvPr>
              <p:custDataLst>
                <p:tags r:id="rId12"/>
              </p:custDataLst>
            </p:nvPr>
          </p:nvCxnSpPr>
          <p:spPr>
            <a:xfrm>
              <a:off x="4689" y="9343"/>
              <a:ext cx="63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EE8D0F0-17B9-D749-9365-DD390C8CD2C2}"/>
                </a:ext>
              </a:extLst>
            </p:cNvPr>
            <p:cNvSpPr txBox="1"/>
            <p:nvPr>
              <p:custDataLst>
                <p:tags r:id="rId13"/>
              </p:custDataLst>
            </p:nvPr>
          </p:nvSpPr>
          <p:spPr>
            <a:xfrm>
              <a:off x="13455" y="7114"/>
              <a:ext cx="4207" cy="796"/>
            </a:xfrm>
            <a:prstGeom prst="rect">
              <a:avLst/>
            </a:prstGeom>
            <a:noFill/>
          </p:spPr>
          <p:txBody>
            <a:bodyPr wrap="square" lIns="91440" tIns="45720" rIns="91440" bIns="0" anchor="b">
              <a:normAutofit/>
            </a:bodyPr>
            <a:lstStyle/>
            <a:p>
              <a:pPr fontAlgn="auto">
                <a:lnSpc>
                  <a:spcPct val="130000"/>
                </a:lnSpc>
                <a:buClrTx/>
                <a:buSzTx/>
                <a:buFontTx/>
              </a:pPr>
              <a:r>
                <a:rPr lang="en-US" altLang="zh-CN" sz="20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2000" b="1" spc="300" noProof="1">
                <a:solidFill>
                  <a:schemeClr val="bg1"/>
                </a:solidFill>
                <a:latin typeface="FontName" charset="-122"/>
                <a:ea typeface="FontName" charset="-122"/>
                <a:cs typeface="FontName" charset="-122"/>
                <a:sym typeface="Arial" panose="020B0604020202020204" pitchFamily="34" charset="0"/>
              </a:endParaRPr>
            </a:p>
          </p:txBody>
        </p:sp>
        <p:sp>
          <p:nvSpPr>
            <p:cNvPr id="40" name="文本框 39">
              <a:extLst>
                <a:ext uri="{FF2B5EF4-FFF2-40B4-BE49-F238E27FC236}">
                  <a16:creationId xmlns:a16="http://schemas.microsoft.com/office/drawing/2014/main" id="{CB694E2C-A50D-D34A-8009-36C282E95D5D}"/>
                </a:ext>
              </a:extLst>
            </p:cNvPr>
            <p:cNvSpPr txBox="1"/>
            <p:nvPr>
              <p:custDataLst>
                <p:tags r:id="rId14"/>
              </p:custDataLst>
            </p:nvPr>
          </p:nvSpPr>
          <p:spPr>
            <a:xfrm>
              <a:off x="13455" y="8045"/>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Research and Challengers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41" name="文本框 40">
              <a:extLst>
                <a:ext uri="{FF2B5EF4-FFF2-40B4-BE49-F238E27FC236}">
                  <a16:creationId xmlns:a16="http://schemas.microsoft.com/office/drawing/2014/main" id="{9864CF34-B08A-6043-BE46-BBDAC8B72CD9}"/>
                </a:ext>
              </a:extLst>
            </p:cNvPr>
            <p:cNvSpPr txBox="1"/>
            <p:nvPr>
              <p:custDataLst>
                <p:tags r:id="rId15"/>
              </p:custDataLst>
            </p:nvPr>
          </p:nvSpPr>
          <p:spPr>
            <a:xfrm>
              <a:off x="11438" y="6978"/>
              <a:ext cx="229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04</a:t>
              </a:r>
            </a:p>
          </p:txBody>
        </p:sp>
        <p:cxnSp>
          <p:nvCxnSpPr>
            <p:cNvPr id="42" name="直接连接符 28">
              <a:extLst>
                <a:ext uri="{FF2B5EF4-FFF2-40B4-BE49-F238E27FC236}">
                  <a16:creationId xmlns:a16="http://schemas.microsoft.com/office/drawing/2014/main" id="{60CE2661-3988-FE40-92E6-A494987DFBE2}"/>
                </a:ext>
              </a:extLst>
            </p:cNvPr>
            <p:cNvCxnSpPr/>
            <p:nvPr>
              <p:custDataLst>
                <p:tags r:id="rId16"/>
              </p:custDataLst>
            </p:nvPr>
          </p:nvCxnSpPr>
          <p:spPr>
            <a:xfrm>
              <a:off x="11712" y="9343"/>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F1F3AA3-0FD9-0445-BA8E-AF1AD5D04371}"/>
                </a:ext>
              </a:extLst>
            </p:cNvPr>
            <p:cNvSpPr txBox="1"/>
            <p:nvPr>
              <p:custDataLst>
                <p:tags r:id="rId17"/>
              </p:custDataLst>
            </p:nvPr>
          </p:nvSpPr>
          <p:spPr>
            <a:xfrm>
              <a:off x="9185" y="1667"/>
              <a:ext cx="4527" cy="1115"/>
            </a:xfrm>
            <a:prstGeom prst="rect">
              <a:avLst/>
            </a:prstGeom>
            <a:noFill/>
          </p:spPr>
          <p:txBody>
            <a:bodyPr wrap="square" rtlCol="0" anchor="ctr" anchorCtr="0">
              <a:spAutoFit/>
            </a:bodyPr>
            <a:lstStyle/>
            <a:p>
              <a:pPr algn="ctr" fontAlgn="auto">
                <a:buClrTx/>
                <a:buSzTx/>
                <a:buFontTx/>
              </a:pPr>
              <a:r>
                <a:rPr lang="en-US" altLang="zh-CN"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rPr>
                <a:t>Content</a:t>
              </a:r>
              <a:endParaRPr lang="zh-CN" altLang="en-US"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endParaRPr>
            </a:p>
          </p:txBody>
        </p:sp>
      </p:grpSp>
    </p:spTree>
    <p:extLst>
      <p:ext uri="{BB962C8B-B14F-4D97-AF65-F5344CB8AC3E}">
        <p14:creationId xmlns:p14="http://schemas.microsoft.com/office/powerpoint/2010/main" val="128484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948517"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Test result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3" name="图片 2" descr="图表, 直方图&#10;&#10;描述已自动生成">
            <a:extLst>
              <a:ext uri="{FF2B5EF4-FFF2-40B4-BE49-F238E27FC236}">
                <a16:creationId xmlns:a16="http://schemas.microsoft.com/office/drawing/2014/main" id="{4497C0E2-3885-16CD-C94E-F96ACD2CD22B}"/>
              </a:ext>
            </a:extLst>
          </p:cNvPr>
          <p:cNvPicPr>
            <a:picLocks noChangeAspect="1"/>
          </p:cNvPicPr>
          <p:nvPr/>
        </p:nvPicPr>
        <p:blipFill>
          <a:blip r:embed="rId6"/>
          <a:stretch>
            <a:fillRect/>
          </a:stretch>
        </p:blipFill>
        <p:spPr>
          <a:xfrm>
            <a:off x="6570193" y="3946064"/>
            <a:ext cx="4958597" cy="2205356"/>
          </a:xfrm>
          <a:prstGeom prst="rect">
            <a:avLst/>
          </a:prstGeom>
        </p:spPr>
      </p:pic>
      <p:pic>
        <p:nvPicPr>
          <p:cNvPr id="7" name="图片 6" descr="图表&#10;&#10;中度可信度描述已自动生成">
            <a:extLst>
              <a:ext uri="{FF2B5EF4-FFF2-40B4-BE49-F238E27FC236}">
                <a16:creationId xmlns:a16="http://schemas.microsoft.com/office/drawing/2014/main" id="{3198F592-6FC0-B2D6-F20A-34D7BD92FDCA}"/>
              </a:ext>
            </a:extLst>
          </p:cNvPr>
          <p:cNvPicPr>
            <a:picLocks noChangeAspect="1"/>
          </p:cNvPicPr>
          <p:nvPr/>
        </p:nvPicPr>
        <p:blipFill>
          <a:blip r:embed="rId7"/>
          <a:stretch>
            <a:fillRect/>
          </a:stretch>
        </p:blipFill>
        <p:spPr>
          <a:xfrm>
            <a:off x="295216" y="3795641"/>
            <a:ext cx="6128509" cy="2205356"/>
          </a:xfrm>
          <a:prstGeom prst="rect">
            <a:avLst/>
          </a:prstGeom>
        </p:spPr>
      </p:pic>
      <p:pic>
        <p:nvPicPr>
          <p:cNvPr id="9" name="图片 8" descr="表格&#10;&#10;低可信度描述已自动生成">
            <a:extLst>
              <a:ext uri="{FF2B5EF4-FFF2-40B4-BE49-F238E27FC236}">
                <a16:creationId xmlns:a16="http://schemas.microsoft.com/office/drawing/2014/main" id="{6EF30E9A-29C7-D2E2-8ACF-E8E95996378F}"/>
              </a:ext>
            </a:extLst>
          </p:cNvPr>
          <p:cNvPicPr>
            <a:picLocks noChangeAspect="1"/>
          </p:cNvPicPr>
          <p:nvPr/>
        </p:nvPicPr>
        <p:blipFill>
          <a:blip r:embed="rId8"/>
          <a:stretch>
            <a:fillRect/>
          </a:stretch>
        </p:blipFill>
        <p:spPr>
          <a:xfrm>
            <a:off x="417991" y="1565564"/>
            <a:ext cx="11110799" cy="2036618"/>
          </a:xfrm>
          <a:prstGeom prst="rect">
            <a:avLst/>
          </a:prstGeom>
        </p:spPr>
      </p:pic>
      <p:sp>
        <p:nvSpPr>
          <p:cNvPr id="10" name="文本框 9">
            <a:extLst>
              <a:ext uri="{FF2B5EF4-FFF2-40B4-BE49-F238E27FC236}">
                <a16:creationId xmlns:a16="http://schemas.microsoft.com/office/drawing/2014/main" id="{15BA1D4F-9269-184D-DA06-CC309934A7F8}"/>
              </a:ext>
            </a:extLst>
          </p:cNvPr>
          <p:cNvSpPr txBox="1"/>
          <p:nvPr/>
        </p:nvSpPr>
        <p:spPr>
          <a:xfrm>
            <a:off x="5609032" y="2399207"/>
            <a:ext cx="2124299" cy="369332"/>
          </a:xfrm>
          <a:prstGeom prst="rect">
            <a:avLst/>
          </a:prstGeom>
          <a:noFill/>
        </p:spPr>
        <p:txBody>
          <a:bodyPr wrap="none" rtlCol="0">
            <a:spAutoFit/>
          </a:bodyPr>
          <a:lstStyle/>
          <a:p>
            <a:r>
              <a:rPr lang="en-US" altLang="zh-CN" dirty="0">
                <a:solidFill>
                  <a:srgbClr val="FF0000"/>
                </a:solidFill>
              </a:rPr>
              <a:t>8-hour stability test</a:t>
            </a:r>
            <a:endParaRPr lang="zh-CN" altLang="en-US" dirty="0">
              <a:solidFill>
                <a:srgbClr val="FF0000"/>
              </a:solidFill>
            </a:endParaRPr>
          </a:p>
        </p:txBody>
      </p:sp>
      <p:sp>
        <p:nvSpPr>
          <p:cNvPr id="11" name="文本框 10">
            <a:extLst>
              <a:ext uri="{FF2B5EF4-FFF2-40B4-BE49-F238E27FC236}">
                <a16:creationId xmlns:a16="http://schemas.microsoft.com/office/drawing/2014/main" id="{E0A08593-2540-7584-CAE1-AB31158B49D1}"/>
              </a:ext>
            </a:extLst>
          </p:cNvPr>
          <p:cNvSpPr txBox="1"/>
          <p:nvPr/>
        </p:nvSpPr>
        <p:spPr>
          <a:xfrm>
            <a:off x="2805473" y="6199129"/>
            <a:ext cx="2084225" cy="369332"/>
          </a:xfrm>
          <a:prstGeom prst="rect">
            <a:avLst/>
          </a:prstGeom>
          <a:noFill/>
        </p:spPr>
        <p:txBody>
          <a:bodyPr wrap="none" rtlCol="0">
            <a:spAutoFit/>
          </a:bodyPr>
          <a:lstStyle/>
          <a:p>
            <a:r>
              <a:rPr lang="en-US" altLang="zh-CN" dirty="0">
                <a:solidFill>
                  <a:srgbClr val="FF0000"/>
                </a:solidFill>
              </a:rPr>
              <a:t>Transaction latency</a:t>
            </a:r>
            <a:endParaRPr lang="zh-CN" altLang="en-US" dirty="0">
              <a:solidFill>
                <a:srgbClr val="FF0000"/>
              </a:solidFill>
            </a:endParaRPr>
          </a:p>
        </p:txBody>
      </p:sp>
      <p:sp>
        <p:nvSpPr>
          <p:cNvPr id="12" name="文本框 11">
            <a:extLst>
              <a:ext uri="{FF2B5EF4-FFF2-40B4-BE49-F238E27FC236}">
                <a16:creationId xmlns:a16="http://schemas.microsoft.com/office/drawing/2014/main" id="{DCAB3668-2A61-4EF9-3698-F151AC6179ED}"/>
              </a:ext>
            </a:extLst>
          </p:cNvPr>
          <p:cNvSpPr txBox="1"/>
          <p:nvPr/>
        </p:nvSpPr>
        <p:spPr>
          <a:xfrm>
            <a:off x="8524083" y="6219131"/>
            <a:ext cx="1157689" cy="369332"/>
          </a:xfrm>
          <a:prstGeom prst="rect">
            <a:avLst/>
          </a:prstGeom>
          <a:noFill/>
        </p:spPr>
        <p:txBody>
          <a:bodyPr wrap="none" rtlCol="0">
            <a:spAutoFit/>
          </a:bodyPr>
          <a:lstStyle/>
          <a:p>
            <a:r>
              <a:rPr lang="en-US" altLang="zh-CN" dirty="0">
                <a:solidFill>
                  <a:srgbClr val="FF0000"/>
                </a:solidFill>
              </a:rPr>
              <a:t>Scalability</a:t>
            </a:r>
            <a:endParaRPr lang="zh-CN" altLang="en-US" dirty="0">
              <a:solidFill>
                <a:srgbClr val="FF0000"/>
              </a:solidFill>
            </a:endParaRPr>
          </a:p>
        </p:txBody>
      </p:sp>
    </p:spTree>
    <p:extLst>
      <p:ext uri="{BB962C8B-B14F-4D97-AF65-F5344CB8AC3E}">
        <p14:creationId xmlns:p14="http://schemas.microsoft.com/office/powerpoint/2010/main" val="304600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937022" cy="523220"/>
          </a:xfrm>
          <a:prstGeom prst="rect">
            <a:avLst/>
          </a:prstGeom>
          <a:noFill/>
        </p:spPr>
        <p:txBody>
          <a:bodyPr wrap="none" rtlCol="0">
            <a:spAutoFit/>
          </a:bodyPr>
          <a:lstStyle/>
          <a:p>
            <a:r>
              <a:rPr kumimoji="1" lang="en-US" altLang="zh-CN" sz="2800" b="1" dirty="0">
                <a:ea typeface="TencentSans W7" panose="020C04030202040F0204" pitchFamily="34" charset="-122"/>
              </a:rPr>
              <a:t>TPC-C test result</a:t>
            </a:r>
          </a:p>
        </p:txBody>
      </p:sp>
      <p:graphicFrame>
        <p:nvGraphicFramePr>
          <p:cNvPr id="3" name="表格 2">
            <a:extLst>
              <a:ext uri="{FF2B5EF4-FFF2-40B4-BE49-F238E27FC236}">
                <a16:creationId xmlns:a16="http://schemas.microsoft.com/office/drawing/2014/main" id="{3772E81D-E27C-E037-99A7-E7B9C58B20D6}"/>
              </a:ext>
            </a:extLst>
          </p:cNvPr>
          <p:cNvGraphicFramePr>
            <a:graphicFrameLocks noGrp="1"/>
          </p:cNvGraphicFramePr>
          <p:nvPr>
            <p:extLst>
              <p:ext uri="{D42A27DB-BD31-4B8C-83A1-F6EECF244321}">
                <p14:modId xmlns:p14="http://schemas.microsoft.com/office/powerpoint/2010/main" val="1519185467"/>
              </p:ext>
            </p:extLst>
          </p:nvPr>
        </p:nvGraphicFramePr>
        <p:xfrm>
          <a:off x="2022054" y="1212605"/>
          <a:ext cx="8007350" cy="1463172"/>
        </p:xfrm>
        <a:graphic>
          <a:graphicData uri="http://schemas.openxmlformats.org/drawingml/2006/table">
            <a:tbl>
              <a:tblPr/>
              <a:tblGrid>
                <a:gridCol w="873125">
                  <a:extLst>
                    <a:ext uri="{9D8B030D-6E8A-4147-A177-3AD203B41FA5}">
                      <a16:colId xmlns:a16="http://schemas.microsoft.com/office/drawing/2014/main" val="3795081086"/>
                    </a:ext>
                  </a:extLst>
                </a:gridCol>
                <a:gridCol w="1173163">
                  <a:extLst>
                    <a:ext uri="{9D8B030D-6E8A-4147-A177-3AD203B41FA5}">
                      <a16:colId xmlns:a16="http://schemas.microsoft.com/office/drawing/2014/main" val="4035641241"/>
                    </a:ext>
                  </a:extLst>
                </a:gridCol>
                <a:gridCol w="1762125">
                  <a:extLst>
                    <a:ext uri="{9D8B030D-6E8A-4147-A177-3AD203B41FA5}">
                      <a16:colId xmlns:a16="http://schemas.microsoft.com/office/drawing/2014/main" val="1780016328"/>
                    </a:ext>
                  </a:extLst>
                </a:gridCol>
                <a:gridCol w="1173162">
                  <a:extLst>
                    <a:ext uri="{9D8B030D-6E8A-4147-A177-3AD203B41FA5}">
                      <a16:colId xmlns:a16="http://schemas.microsoft.com/office/drawing/2014/main" val="3640230954"/>
                    </a:ext>
                  </a:extLst>
                </a:gridCol>
                <a:gridCol w="1555750">
                  <a:extLst>
                    <a:ext uri="{9D8B030D-6E8A-4147-A177-3AD203B41FA5}">
                      <a16:colId xmlns:a16="http://schemas.microsoft.com/office/drawing/2014/main" val="650021512"/>
                    </a:ext>
                  </a:extLst>
                </a:gridCol>
                <a:gridCol w="1470025">
                  <a:extLst>
                    <a:ext uri="{9D8B030D-6E8A-4147-A177-3AD203B41FA5}">
                      <a16:colId xmlns:a16="http://schemas.microsoft.com/office/drawing/2014/main" val="3821711477"/>
                    </a:ext>
                  </a:extLst>
                </a:gridCol>
              </a:tblGrid>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Ranking</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Vender</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Database</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tpmC</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Price/tpmC</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3-year price</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extLst>
                  <a:ext uri="{0D108BD9-81ED-4DB2-BD59-A6C34878D82A}">
                    <a16:rowId xmlns:a16="http://schemas.microsoft.com/office/drawing/2014/main" val="599707340"/>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Tencent</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TDSQL</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814 M</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1.27 rmb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3372FF"/>
                          </a:solidFill>
                          <a:effectLst/>
                          <a:latin typeface="微软雅黑" panose="020B0503020204020204" pitchFamily="34" charset="-122"/>
                          <a:ea typeface="微软雅黑" panose="020B0503020204020204" pitchFamily="34" charset="-122"/>
                        </a:rPr>
                        <a:t>1.03 B</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647404092"/>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707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3.98 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2.81 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4661975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database1</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60.8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6.25 </a:t>
                      </a:r>
                      <a:r>
                        <a:rPr kumimoji="0" lang="en-US" altLang="zh-CN" sz="1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rPr>
                        <a:t>rmb</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380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8237876"/>
                  </a:ext>
                </a:extLst>
              </a:tr>
              <a:tr h="243635">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30.2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1.01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30.5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790503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5</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vender3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database3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1.3 dollar</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14.3 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40273745"/>
                  </a:ext>
                </a:extLst>
              </a:tr>
            </a:tbl>
          </a:graphicData>
        </a:graphic>
      </p:graphicFrame>
      <p:sp>
        <p:nvSpPr>
          <p:cNvPr id="7" name="爆炸形: 8 pt  6">
            <a:extLst>
              <a:ext uri="{FF2B5EF4-FFF2-40B4-BE49-F238E27FC236}">
                <a16:creationId xmlns:a16="http://schemas.microsoft.com/office/drawing/2014/main" id="{C539CC63-A5AF-CC4A-52C1-8449D4844AD6}"/>
              </a:ext>
            </a:extLst>
          </p:cNvPr>
          <p:cNvSpPr/>
          <p:nvPr/>
        </p:nvSpPr>
        <p:spPr>
          <a:xfrm>
            <a:off x="1445991" y="1244993"/>
            <a:ext cx="909638" cy="846137"/>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anose="020B0503020204020204" pitchFamily="34" charset="-122"/>
                <a:ea typeface="微软雅黑" panose="020B0503020204020204" pitchFamily="34" charset="-122"/>
              </a:rPr>
              <a:t>New</a:t>
            </a:r>
            <a:endParaRPr lang="zh-CN" altLang="en-US" sz="11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FC49C4F-ECC2-83C9-A697-ED1337637B61}"/>
              </a:ext>
            </a:extLst>
          </p:cNvPr>
          <p:cNvSpPr txBox="1"/>
          <p:nvPr/>
        </p:nvSpPr>
        <p:spPr>
          <a:xfrm>
            <a:off x="2022055" y="2923079"/>
            <a:ext cx="8007349" cy="307777"/>
          </a:xfrm>
          <a:prstGeom prst="rect">
            <a:avLst/>
          </a:prstGeom>
          <a:solidFill>
            <a:srgbClr val="D6E7FF"/>
          </a:solidFill>
          <a:ln w="3175">
            <a:solidFill>
              <a:srgbClr val="3372FF"/>
            </a:solidFill>
            <a:prstDash val="lgDash"/>
          </a:ln>
        </p:spPr>
        <p:txBody>
          <a:bodyPr wrap="square">
            <a:spAutoFit/>
          </a:bodyPr>
          <a:lstStyle/>
          <a:p>
            <a:pPr algn="ctr"/>
            <a:r>
              <a:rPr lang="en-US" altLang="zh-CN" sz="1400" b="1" dirty="0">
                <a:solidFill>
                  <a:srgbClr val="3372FF"/>
                </a:solidFill>
                <a:latin typeface="微软雅黑" panose="020B0503020204020204" pitchFamily="34" charset="-122"/>
                <a:ea typeface="微软雅黑" panose="020B0503020204020204" pitchFamily="34" charset="-122"/>
              </a:rPr>
              <a:t>Highest </a:t>
            </a:r>
            <a:r>
              <a:rPr lang="en-US" altLang="zh-CN" sz="1400" b="1" dirty="0" err="1">
                <a:solidFill>
                  <a:srgbClr val="3372FF"/>
                </a:solidFill>
                <a:latin typeface="微软雅黑" panose="020B0503020204020204" pitchFamily="34" charset="-122"/>
                <a:ea typeface="微软雅黑" panose="020B0503020204020204" pitchFamily="34" charset="-122"/>
              </a:rPr>
              <a:t>tpmC</a:t>
            </a:r>
            <a:r>
              <a:rPr lang="en-US" altLang="zh-CN" sz="1400" b="1" dirty="0">
                <a:solidFill>
                  <a:srgbClr val="3372FF"/>
                </a:solidFill>
                <a:latin typeface="微软雅黑" panose="020B0503020204020204" pitchFamily="34" charset="-122"/>
                <a:ea typeface="微软雅黑" panose="020B0503020204020204" pitchFamily="34" charset="-122"/>
              </a:rPr>
              <a:t> and lowest price/</a:t>
            </a:r>
            <a:r>
              <a:rPr lang="en-US" altLang="zh-CN" sz="1400" b="1" dirty="0" err="1">
                <a:solidFill>
                  <a:srgbClr val="3372FF"/>
                </a:solidFill>
                <a:latin typeface="微软雅黑" panose="020B0503020204020204" pitchFamily="34" charset="-122"/>
                <a:ea typeface="微软雅黑" panose="020B0503020204020204" pitchFamily="34" charset="-122"/>
              </a:rPr>
              <a:t>tpmC</a:t>
            </a:r>
            <a:endParaRPr lang="en-US" altLang="zh-CN" sz="1400" b="1" dirty="0">
              <a:solidFill>
                <a:srgbClr val="3372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9F106EFB-3C7E-626E-7379-F9B574FC74D5}"/>
              </a:ext>
            </a:extLst>
          </p:cNvPr>
          <p:cNvSpPr/>
          <p:nvPr/>
        </p:nvSpPr>
        <p:spPr>
          <a:xfrm>
            <a:off x="6348282" y="3424594"/>
            <a:ext cx="5096006" cy="173277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1400"/>
              </a:lnSpc>
            </a:pPr>
            <a:r>
              <a:rPr lang="en-US" altLang="zh-CN" sz="1200" b="1" dirty="0" err="1">
                <a:solidFill>
                  <a:srgbClr val="3372FF"/>
                </a:solidFill>
                <a:latin typeface="微软雅黑" panose="020B0503020204020204" pitchFamily="34" charset="-122"/>
                <a:ea typeface="微软雅黑" panose="020B0503020204020204" pitchFamily="34" charset="-122"/>
                <a:cs typeface="Calibri" panose="020F0502020204030204" pitchFamily="34" charset="0"/>
              </a:rPr>
              <a:t>tpmC</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 814 million vs 707 million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higher throughput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We have built the industry's largest distributed database cluster (1650 nodes), setting a new world record in performance (814 million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Jitter rate: 0.2% vs 1%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more stable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During an 8-hour continuous stress test, the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en-US" altLang="zh-CN" sz="900" dirty="0">
                <a:solidFill>
                  <a:srgbClr val="333333"/>
                </a:solidFill>
                <a:latin typeface="微软雅黑" panose="020B0503020204020204" pitchFamily="34" charset="-122"/>
                <a:ea typeface="微软雅黑" panose="020B0503020204020204" pitchFamily="34" charset="-122"/>
              </a:rPr>
              <a:t> jitter remained below 0.2% (the standard requirement is within 2%, while other vendors typically have jitter within 1%).</a:t>
            </a:r>
          </a:p>
          <a:p>
            <a:pPr marL="0" indent="0">
              <a:lnSpc>
                <a:spcPts val="1400"/>
              </a:lnSpc>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Response Time: Reduced by 15%-30%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faster response</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en-US" altLang="zh-CN" sz="900" dirty="0">
                <a:solidFill>
                  <a:srgbClr val="333333"/>
                </a:solidFill>
                <a:latin typeface="微软雅黑" panose="020B0503020204020204" pitchFamily="34" charset="-122"/>
                <a:ea typeface="微软雅黑" panose="020B0503020204020204" pitchFamily="34" charset="-122"/>
              </a:rPr>
              <a:t>The average latency and 90th percentile delay are more than 15%-30% lower than competing products.</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40A2641-2FA4-42CD-DC90-5B71E8AF9A81}"/>
              </a:ext>
            </a:extLst>
          </p:cNvPr>
          <p:cNvSpPr/>
          <p:nvPr/>
        </p:nvSpPr>
        <p:spPr>
          <a:xfrm>
            <a:off x="304800" y="4291424"/>
            <a:ext cx="4363811" cy="113822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Cost-effectiveness: 1.27 vs 3.98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1/3 of the cost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Hardware costs reduced by 10% (improving single-machine performance, increasing the number of servers by 8.7%, and overall performance by 15.2%). Software and service costs reduced by 85% (TDSQL uses a public cloud model, significantly lowering license and service fees,), </a:t>
            </a:r>
            <a:endParaRPr lang="zh-CN" altLang="en-US" sz="900" dirty="0">
              <a:solidFill>
                <a:srgbClr val="333333"/>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879AF6BA-1F45-3B54-D0EC-B7009427BE01}"/>
              </a:ext>
            </a:extLst>
          </p:cNvPr>
          <p:cNvSpPr/>
          <p:nvPr/>
        </p:nvSpPr>
        <p:spPr>
          <a:xfrm>
            <a:off x="7192540" y="5642950"/>
            <a:ext cx="4694660" cy="88522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Fault Impact Duration: 20 seconds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fast recovery</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We conducted two random power-off simulations of physical machines and one simulated failure by destroying a Tencent Cloud instance (virtual machine). After simulating the faults, the impact on business operations was within 20 seconds.</a:t>
            </a:r>
            <a:endParaRPr lang="zh-CN" altLang="en-US" sz="900" dirty="0">
              <a:solidFill>
                <a:srgbClr val="333333"/>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AD27E5A-242C-A445-A285-58E9F6F6D8BC}"/>
              </a:ext>
            </a:extLst>
          </p:cNvPr>
          <p:cNvGrpSpPr/>
          <p:nvPr/>
        </p:nvGrpSpPr>
        <p:grpSpPr>
          <a:xfrm>
            <a:off x="4166816" y="4063513"/>
            <a:ext cx="2893887" cy="2557756"/>
            <a:chOff x="958033" y="2763748"/>
            <a:chExt cx="3065982" cy="2709862"/>
          </a:xfrm>
        </p:grpSpPr>
        <p:sp>
          <p:nvSpPr>
            <p:cNvPr id="4" name="等腰三角形 22">
              <a:extLst>
                <a:ext uri="{FF2B5EF4-FFF2-40B4-BE49-F238E27FC236}">
                  <a16:creationId xmlns:a16="http://schemas.microsoft.com/office/drawing/2014/main" id="{96C1BAC7-F8C8-BB35-4E33-85E561A061DF}"/>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1F81D769-F054-6902-FD1A-1CD2C2FBC3CE}"/>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1" name="椭圆 30">
              <a:extLst>
                <a:ext uri="{FF2B5EF4-FFF2-40B4-BE49-F238E27FC236}">
                  <a16:creationId xmlns:a16="http://schemas.microsoft.com/office/drawing/2014/main" id="{D22AF451-0C11-A092-369A-6ACCB2F7710E}"/>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2" name="椭圆 31">
              <a:extLst>
                <a:ext uri="{FF2B5EF4-FFF2-40B4-BE49-F238E27FC236}">
                  <a16:creationId xmlns:a16="http://schemas.microsoft.com/office/drawing/2014/main" id="{CAC30EE2-E0A6-F8D0-3D66-276D2357D0D2}"/>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3" name="椭圆 32">
              <a:extLst>
                <a:ext uri="{FF2B5EF4-FFF2-40B4-BE49-F238E27FC236}">
                  <a16:creationId xmlns:a16="http://schemas.microsoft.com/office/drawing/2014/main" id="{1F3A8754-2C0D-824A-D4D4-68C17DD3CAAE}"/>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en-US" altLang="zh-CN"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Core</a:t>
              </a:r>
              <a:endPar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4" name="椭圆 33">
              <a:extLst>
                <a:ext uri="{FF2B5EF4-FFF2-40B4-BE49-F238E27FC236}">
                  <a16:creationId xmlns:a16="http://schemas.microsoft.com/office/drawing/2014/main" id="{5B2DC5D8-9831-E11C-01ED-68A9B3DA0055}"/>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Performance</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5" name="椭圆 34">
              <a:extLst>
                <a:ext uri="{FF2B5EF4-FFF2-40B4-BE49-F238E27FC236}">
                  <a16:creationId xmlns:a16="http://schemas.microsoft.com/office/drawing/2014/main" id="{DA27CB63-502B-A2E3-2365-6C8D10E8AB30}"/>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Cost</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sp>
          <p:nvSpPr>
            <p:cNvPr id="36" name="椭圆 35">
              <a:extLst>
                <a:ext uri="{FF2B5EF4-FFF2-40B4-BE49-F238E27FC236}">
                  <a16:creationId xmlns:a16="http://schemas.microsoft.com/office/drawing/2014/main" id="{81B80AFB-9D8C-C4ED-C731-6CE9CFE17C98}"/>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en-US" altLang="zh-CN" sz="1200" kern="0" dirty="0">
                  <a:solidFill>
                    <a:schemeClr val="bg1"/>
                  </a:solidFill>
                  <a:latin typeface="微软雅黑" panose="020B0503020204020204" pitchFamily="34" charset="-122"/>
                  <a:ea typeface="微软雅黑" panose="020B0503020204020204" pitchFamily="34" charset="-122"/>
                  <a:cs typeface="Calibri"/>
                </a:rPr>
                <a:t>High Availability</a:t>
              </a:r>
              <a:endParaRPr lang="zh-CN" altLang="en-US" sz="1200" kern="0" dirty="0">
                <a:solidFill>
                  <a:schemeClr val="bg1"/>
                </a:solidFill>
                <a:latin typeface="微软雅黑" panose="020B0503020204020204" pitchFamily="34" charset="-122"/>
                <a:ea typeface="微软雅黑" panose="020B0503020204020204" pitchFamily="34" charset="-122"/>
                <a:cs typeface="Calibri"/>
              </a:endParaRPr>
            </a:p>
          </p:txBody>
        </p:sp>
      </p:grpSp>
    </p:spTree>
    <p:extLst>
      <p:ext uri="{BB962C8B-B14F-4D97-AF65-F5344CB8AC3E}">
        <p14:creationId xmlns:p14="http://schemas.microsoft.com/office/powerpoint/2010/main" val="147597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DF71BE20-761C-9E87-5870-66E0174207C9}"/>
              </a:ext>
            </a:extLst>
          </p:cNvPr>
          <p:cNvPicPr>
            <a:picLocks noChangeAspect="1"/>
          </p:cNvPicPr>
          <p:nvPr/>
        </p:nvPicPr>
        <p:blipFill>
          <a:blip r:embed="rId5"/>
          <a:stretch>
            <a:fillRect/>
          </a:stretch>
        </p:blipFill>
        <p:spPr>
          <a:xfrm>
            <a:off x="2292876" y="1480872"/>
            <a:ext cx="7601137" cy="4349314"/>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3" name="文本框 2">
            <a:extLst>
              <a:ext uri="{FF2B5EF4-FFF2-40B4-BE49-F238E27FC236}">
                <a16:creationId xmlns:a16="http://schemas.microsoft.com/office/drawing/2014/main" id="{D8B8F9A9-FA6C-2B4C-4991-2C08FADB27AC}"/>
              </a:ext>
            </a:extLst>
          </p:cNvPr>
          <p:cNvSpPr txBox="1"/>
          <p:nvPr/>
        </p:nvSpPr>
        <p:spPr>
          <a:xfrm>
            <a:off x="234330" y="4162745"/>
            <a:ext cx="2541080" cy="369332"/>
          </a:xfrm>
          <a:prstGeom prst="rect">
            <a:avLst/>
          </a:prstGeom>
          <a:noFill/>
        </p:spPr>
        <p:txBody>
          <a:bodyPr wrap="none" rtlCol="0">
            <a:spAutoFit/>
          </a:bodyPr>
          <a:lstStyle/>
          <a:p>
            <a:r>
              <a:rPr lang="en-US" altLang="zh-CN" dirty="0">
                <a:solidFill>
                  <a:srgbClr val="FF0000"/>
                </a:solidFill>
              </a:rPr>
              <a:t>Randomly fail one node</a:t>
            </a:r>
            <a:endParaRPr lang="zh-CN" altLang="en-US" dirty="0">
              <a:solidFill>
                <a:srgbClr val="FF0000"/>
              </a:solidFill>
            </a:endParaRPr>
          </a:p>
        </p:txBody>
      </p:sp>
      <p:cxnSp>
        <p:nvCxnSpPr>
          <p:cNvPr id="8" name="直接箭头连接符 7">
            <a:extLst>
              <a:ext uri="{FF2B5EF4-FFF2-40B4-BE49-F238E27FC236}">
                <a16:creationId xmlns:a16="http://schemas.microsoft.com/office/drawing/2014/main" id="{07827ABB-112D-DE29-2429-05F2E2331F8B}"/>
              </a:ext>
            </a:extLst>
          </p:cNvPr>
          <p:cNvCxnSpPr/>
          <p:nvPr/>
        </p:nvCxnSpPr>
        <p:spPr>
          <a:xfrm flipV="1">
            <a:off x="2856487" y="3641558"/>
            <a:ext cx="2004271" cy="705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ADBB853-879A-B640-B49C-CE752BA98FEB}"/>
              </a:ext>
            </a:extLst>
          </p:cNvPr>
          <p:cNvCxnSpPr>
            <a:cxnSpLocks/>
          </p:cNvCxnSpPr>
          <p:nvPr/>
        </p:nvCxnSpPr>
        <p:spPr>
          <a:xfrm>
            <a:off x="2856487" y="4347411"/>
            <a:ext cx="2004271" cy="625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8E6FBB0-7211-0D66-1D14-8062D971BD65}"/>
              </a:ext>
            </a:extLst>
          </p:cNvPr>
          <p:cNvCxnSpPr>
            <a:cxnSpLocks/>
          </p:cNvCxnSpPr>
          <p:nvPr/>
        </p:nvCxnSpPr>
        <p:spPr>
          <a:xfrm>
            <a:off x="2856487" y="4347411"/>
            <a:ext cx="4234124" cy="625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5078D26-7708-C57D-965E-CEB9A80DF20F}"/>
              </a:ext>
            </a:extLst>
          </p:cNvPr>
          <p:cNvSpPr txBox="1"/>
          <p:nvPr/>
        </p:nvSpPr>
        <p:spPr>
          <a:xfrm>
            <a:off x="768130" y="4450745"/>
            <a:ext cx="1473480" cy="369332"/>
          </a:xfrm>
          <a:prstGeom prst="rect">
            <a:avLst/>
          </a:prstGeom>
          <a:noFill/>
        </p:spPr>
        <p:txBody>
          <a:bodyPr wrap="none" rtlCol="0">
            <a:spAutoFit/>
          </a:bodyPr>
          <a:lstStyle/>
          <a:p>
            <a:r>
              <a:rPr lang="en-US" altLang="zh-CN" dirty="0">
                <a:solidFill>
                  <a:schemeClr val="accent1"/>
                </a:solidFill>
              </a:rPr>
              <a:t>(TPC-C Cost)</a:t>
            </a:r>
            <a:endParaRPr lang="zh-CN" altLang="en-US" dirty="0">
              <a:solidFill>
                <a:schemeClr val="accent1"/>
              </a:solidFill>
            </a:endParaRPr>
          </a:p>
        </p:txBody>
      </p:sp>
    </p:spTree>
    <p:extLst>
      <p:ext uri="{BB962C8B-B14F-4D97-AF65-F5344CB8AC3E}">
        <p14:creationId xmlns:p14="http://schemas.microsoft.com/office/powerpoint/2010/main" val="33293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861955" cy="523220"/>
          </a:xfrm>
          <a:prstGeom prst="rect">
            <a:avLst/>
          </a:prstGeom>
          <a:noFill/>
        </p:spPr>
        <p:txBody>
          <a:bodyPr wrap="none" rtlCol="0">
            <a:spAutoFit/>
          </a:bodyPr>
          <a:lstStyle/>
          <a:p>
            <a:r>
              <a:rPr kumimoji="1" lang="en-US" altLang="zh-CN" sz="2800" b="1" dirty="0">
                <a:ea typeface="TencentSans W7" panose="020C04030202040F0204" pitchFamily="34" charset="-122"/>
              </a:rPr>
              <a:t>Evaluation - Durability</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文本框 1">
            <a:extLst>
              <a:ext uri="{FF2B5EF4-FFF2-40B4-BE49-F238E27FC236}">
                <a16:creationId xmlns:a16="http://schemas.microsoft.com/office/drawing/2014/main" id="{945491CB-06EF-D924-F743-FD8CECF9341E}"/>
              </a:ext>
            </a:extLst>
          </p:cNvPr>
          <p:cNvSpPr txBox="1"/>
          <p:nvPr/>
        </p:nvSpPr>
        <p:spPr>
          <a:xfrm>
            <a:off x="126758" y="5232622"/>
            <a:ext cx="1840568" cy="923330"/>
          </a:xfrm>
          <a:prstGeom prst="rect">
            <a:avLst/>
          </a:prstGeom>
          <a:noFill/>
        </p:spPr>
        <p:txBody>
          <a:bodyPr wrap="none" rtlCol="0">
            <a:spAutoFit/>
          </a:bodyPr>
          <a:lstStyle/>
          <a:p>
            <a:r>
              <a:rPr lang="en-US" altLang="zh-CN" dirty="0">
                <a:solidFill>
                  <a:srgbClr val="FF0000"/>
                </a:solidFill>
              </a:rPr>
              <a:t>3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3" name="文本框 2">
            <a:extLst>
              <a:ext uri="{FF2B5EF4-FFF2-40B4-BE49-F238E27FC236}">
                <a16:creationId xmlns:a16="http://schemas.microsoft.com/office/drawing/2014/main" id="{4CC0E3B3-B969-2F90-59C7-3B3B5DB66B2E}"/>
              </a:ext>
            </a:extLst>
          </p:cNvPr>
          <p:cNvSpPr txBox="1"/>
          <p:nvPr/>
        </p:nvSpPr>
        <p:spPr>
          <a:xfrm>
            <a:off x="2724150" y="1362486"/>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FF0000"/>
                </a:solidFill>
              </a:rPr>
              <a:t>1650 data nodes</a:t>
            </a:r>
          </a:p>
          <a:p>
            <a:r>
              <a:rPr lang="en-US" altLang="zh-CN" dirty="0">
                <a:solidFill>
                  <a:srgbClr val="FF0000"/>
                </a:solidFill>
              </a:rPr>
              <a:t>495 client nodes</a:t>
            </a:r>
            <a:endParaRPr lang="zh-CN" altLang="en-US" dirty="0">
              <a:solidFill>
                <a:srgbClr val="FF0000"/>
              </a:solidFill>
            </a:endParaRPr>
          </a:p>
        </p:txBody>
      </p:sp>
      <p:sp>
        <p:nvSpPr>
          <p:cNvPr id="4" name="文本框 3">
            <a:extLst>
              <a:ext uri="{FF2B5EF4-FFF2-40B4-BE49-F238E27FC236}">
                <a16:creationId xmlns:a16="http://schemas.microsoft.com/office/drawing/2014/main" id="{C49634DC-1325-FBB9-5745-9B3B64CF5ABD}"/>
              </a:ext>
            </a:extLst>
          </p:cNvPr>
          <p:cNvSpPr txBox="1"/>
          <p:nvPr/>
        </p:nvSpPr>
        <p:spPr>
          <a:xfrm>
            <a:off x="544830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FF0000"/>
                </a:solidFill>
              </a:rPr>
              <a:t>495 client nodes</a:t>
            </a:r>
            <a:endParaRPr lang="zh-CN" altLang="en-US" dirty="0">
              <a:solidFill>
                <a:srgbClr val="FF0000"/>
              </a:solidFill>
            </a:endParaRPr>
          </a:p>
        </p:txBody>
      </p:sp>
      <p:sp>
        <p:nvSpPr>
          <p:cNvPr id="8" name="文本框 7">
            <a:extLst>
              <a:ext uri="{FF2B5EF4-FFF2-40B4-BE49-F238E27FC236}">
                <a16:creationId xmlns:a16="http://schemas.microsoft.com/office/drawing/2014/main" id="{ECEE338B-8B7B-9B27-AF6E-ECA18B680851}"/>
              </a:ext>
            </a:extLst>
          </p:cNvPr>
          <p:cNvSpPr txBox="1"/>
          <p:nvPr/>
        </p:nvSpPr>
        <p:spPr>
          <a:xfrm>
            <a:off x="8172450" y="1365560"/>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a:t>
            </a:r>
            <a:r>
              <a:rPr lang="en-US" altLang="zh-CN" dirty="0">
                <a:solidFill>
                  <a:srgbClr val="FF0000"/>
                </a:solidFill>
              </a:rPr>
              <a:t> client nodes</a:t>
            </a:r>
            <a:endParaRPr lang="zh-CN" altLang="en-US" dirty="0">
              <a:solidFill>
                <a:srgbClr val="FF0000"/>
              </a:solidFill>
            </a:endParaRPr>
          </a:p>
        </p:txBody>
      </p:sp>
      <p:sp>
        <p:nvSpPr>
          <p:cNvPr id="9" name="文本框 8">
            <a:extLst>
              <a:ext uri="{FF2B5EF4-FFF2-40B4-BE49-F238E27FC236}">
                <a16:creationId xmlns:a16="http://schemas.microsoft.com/office/drawing/2014/main" id="{D8112074-05B9-3A1D-B1F9-089DFBF4A016}"/>
              </a:ext>
            </a:extLst>
          </p:cNvPr>
          <p:cNvSpPr txBox="1"/>
          <p:nvPr/>
        </p:nvSpPr>
        <p:spPr>
          <a:xfrm>
            <a:off x="10205048" y="5232622"/>
            <a:ext cx="1840568" cy="923330"/>
          </a:xfrm>
          <a:prstGeom prst="rect">
            <a:avLst/>
          </a:prstGeom>
          <a:noFill/>
        </p:spPr>
        <p:txBody>
          <a:bodyPr wrap="none" rtlCol="0">
            <a:spAutoFit/>
          </a:bodyPr>
          <a:lstStyle/>
          <a:p>
            <a:r>
              <a:rPr lang="en-US" altLang="zh-CN" dirty="0">
                <a:solidFill>
                  <a:srgbClr val="0052D9"/>
                </a:solidFill>
              </a:rPr>
              <a:t>2</a:t>
            </a:r>
            <a:r>
              <a:rPr lang="en-US" altLang="zh-CN" dirty="0">
                <a:solidFill>
                  <a:srgbClr val="FF0000"/>
                </a:solidFill>
              </a:rPr>
              <a:t> manger nodes</a:t>
            </a:r>
          </a:p>
          <a:p>
            <a:r>
              <a:rPr lang="en-US" altLang="zh-CN" dirty="0">
                <a:solidFill>
                  <a:srgbClr val="0052D9"/>
                </a:solidFill>
              </a:rPr>
              <a:t>1649</a:t>
            </a:r>
            <a:r>
              <a:rPr lang="en-US" altLang="zh-CN" dirty="0">
                <a:solidFill>
                  <a:srgbClr val="FF0000"/>
                </a:solidFill>
              </a:rPr>
              <a:t> data nodes</a:t>
            </a:r>
          </a:p>
          <a:p>
            <a:r>
              <a:rPr lang="en-US" altLang="zh-CN" dirty="0">
                <a:solidFill>
                  <a:srgbClr val="0052D9"/>
                </a:solidFill>
              </a:rPr>
              <a:t>494 </a:t>
            </a:r>
            <a:r>
              <a:rPr lang="en-US" altLang="zh-CN" dirty="0">
                <a:solidFill>
                  <a:srgbClr val="FF0000"/>
                </a:solidFill>
              </a:rPr>
              <a:t>client nodes</a:t>
            </a:r>
            <a:endParaRPr lang="zh-CN" altLang="en-US" dirty="0">
              <a:solidFill>
                <a:srgbClr val="FF0000"/>
              </a:solidFill>
            </a:endParaRPr>
          </a:p>
        </p:txBody>
      </p:sp>
      <p:pic>
        <p:nvPicPr>
          <p:cNvPr id="11" name="图片 10" descr="日程表&#10;&#10;描述已自动生成">
            <a:extLst>
              <a:ext uri="{FF2B5EF4-FFF2-40B4-BE49-F238E27FC236}">
                <a16:creationId xmlns:a16="http://schemas.microsoft.com/office/drawing/2014/main" id="{8537B1B6-4790-5E10-A5E6-BEAC58059BDA}"/>
              </a:ext>
            </a:extLst>
          </p:cNvPr>
          <p:cNvPicPr>
            <a:picLocks noChangeAspect="1"/>
          </p:cNvPicPr>
          <p:nvPr/>
        </p:nvPicPr>
        <p:blipFill>
          <a:blip r:embed="rId6"/>
          <a:stretch>
            <a:fillRect/>
          </a:stretch>
        </p:blipFill>
        <p:spPr>
          <a:xfrm>
            <a:off x="132747" y="2446885"/>
            <a:ext cx="11805007" cy="2653084"/>
          </a:xfrm>
          <a:prstGeom prst="rect">
            <a:avLst/>
          </a:prstGeom>
        </p:spPr>
      </p:pic>
    </p:spTree>
    <p:extLst>
      <p:ext uri="{BB962C8B-B14F-4D97-AF65-F5344CB8AC3E}">
        <p14:creationId xmlns:p14="http://schemas.microsoft.com/office/powerpoint/2010/main" val="470012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3644873" y="5200141"/>
            <a:ext cx="524971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3600" dirty="0">
              <a:solidFill>
                <a:schemeClr val="bg1"/>
              </a:solidFill>
              <a:ea typeface="腾讯体 W7" panose="020C08030202040F0204" pitchFamily="34" charset="-122"/>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04</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9894F0CE-3796-744B-890D-8B3009501C82}"/>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254030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表格&#10;&#10;中度可信度描述已自动生成">
            <a:extLst>
              <a:ext uri="{FF2B5EF4-FFF2-40B4-BE49-F238E27FC236}">
                <a16:creationId xmlns:a16="http://schemas.microsoft.com/office/drawing/2014/main" id="{6F43A67A-4D33-60B1-AE1F-EA26D6C8CE26}"/>
              </a:ext>
            </a:extLst>
          </p:cNvPr>
          <p:cNvPicPr>
            <a:picLocks noChangeAspect="1"/>
          </p:cNvPicPr>
          <p:nvPr/>
        </p:nvPicPr>
        <p:blipFill>
          <a:blip r:embed="rId5"/>
          <a:stretch>
            <a:fillRect/>
          </a:stretch>
        </p:blipFill>
        <p:spPr>
          <a:xfrm>
            <a:off x="1502096" y="1102902"/>
            <a:ext cx="7628884" cy="5266915"/>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335936" cy="523220"/>
          </a:xfrm>
          <a:prstGeom prst="rect">
            <a:avLst/>
          </a:prstGeom>
          <a:noFill/>
        </p:spPr>
        <p:txBody>
          <a:bodyPr wrap="none" rtlCol="0">
            <a:spAutoFit/>
          </a:bodyPr>
          <a:lstStyle/>
          <a:p>
            <a:r>
              <a:rPr kumimoji="1" lang="en-US" altLang="zh-CN" sz="2800" b="1" dirty="0">
                <a:ea typeface="TencentSans W7" panose="020C04030202040F0204" pitchFamily="34" charset="-122"/>
              </a:rPr>
              <a:t>TXSQL – a MySQL branch maintained by Tencent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sp>
        <p:nvSpPr>
          <p:cNvPr id="3" name="矩形 2">
            <a:extLst>
              <a:ext uri="{FF2B5EF4-FFF2-40B4-BE49-F238E27FC236}">
                <a16:creationId xmlns:a16="http://schemas.microsoft.com/office/drawing/2014/main" id="{9BC7A035-D462-2720-0344-A2351FDE9854}"/>
              </a:ext>
            </a:extLst>
          </p:cNvPr>
          <p:cNvSpPr/>
          <p:nvPr/>
        </p:nvSpPr>
        <p:spPr bwMode="auto">
          <a:xfrm>
            <a:off x="1346200" y="4371976"/>
            <a:ext cx="7940675" cy="2114550"/>
          </a:xfrm>
          <a:prstGeom prst="rect">
            <a:avLst/>
          </a:prstGeom>
          <a:noFill/>
          <a:ln w="38100" cap="flat" cmpd="sng" algn="ctr">
            <a:solidFill>
              <a:srgbClr val="CE35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4" name="文本框 3">
            <a:extLst>
              <a:ext uri="{FF2B5EF4-FFF2-40B4-BE49-F238E27FC236}">
                <a16:creationId xmlns:a16="http://schemas.microsoft.com/office/drawing/2014/main" id="{CF9A085B-705D-847A-FE81-85B80E01D2F0}"/>
              </a:ext>
            </a:extLst>
          </p:cNvPr>
          <p:cNvSpPr txBox="1"/>
          <p:nvPr/>
        </p:nvSpPr>
        <p:spPr>
          <a:xfrm>
            <a:off x="10519617" y="5106085"/>
            <a:ext cx="1282723" cy="646331"/>
          </a:xfrm>
          <a:prstGeom prst="rect">
            <a:avLst/>
          </a:prstGeom>
          <a:noFill/>
        </p:spPr>
        <p:txBody>
          <a:bodyPr wrap="none" rtlCol="0">
            <a:spAutoFit/>
          </a:bodyPr>
          <a:lstStyle/>
          <a:p>
            <a:r>
              <a:rPr lang="en-US" altLang="zh-CN" dirty="0">
                <a:solidFill>
                  <a:srgbClr val="FF0000"/>
                </a:solidFill>
              </a:rPr>
              <a:t>Sigle node:</a:t>
            </a:r>
          </a:p>
          <a:p>
            <a:r>
              <a:rPr lang="en-US" altLang="zh-CN" dirty="0">
                <a:solidFill>
                  <a:srgbClr val="FF0000"/>
                </a:solidFill>
              </a:rPr>
              <a:t>TXSQL</a:t>
            </a:r>
            <a:endParaRPr lang="zh-CN" altLang="en-US" dirty="0">
              <a:solidFill>
                <a:srgbClr val="FF0000"/>
              </a:solidFill>
            </a:endParaRPr>
          </a:p>
        </p:txBody>
      </p:sp>
      <p:cxnSp>
        <p:nvCxnSpPr>
          <p:cNvPr id="7" name="直接箭头连接符 6">
            <a:extLst>
              <a:ext uri="{FF2B5EF4-FFF2-40B4-BE49-F238E27FC236}">
                <a16:creationId xmlns:a16="http://schemas.microsoft.com/office/drawing/2014/main" id="{B4E66A05-A480-7AB4-149F-D4B944055133}"/>
              </a:ext>
            </a:extLst>
          </p:cNvPr>
          <p:cNvCxnSpPr>
            <a:cxnSpLocks/>
            <a:stCxn id="4" idx="1"/>
            <a:endCxn id="3" idx="3"/>
          </p:cNvCxnSpPr>
          <p:nvPr/>
        </p:nvCxnSpPr>
        <p:spPr>
          <a:xfrm flipH="1">
            <a:off x="9286875" y="5429251"/>
            <a:ext cx="12327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7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中度可信度描述已自动生成">
            <a:extLst>
              <a:ext uri="{FF2B5EF4-FFF2-40B4-BE49-F238E27FC236}">
                <a16:creationId xmlns:a16="http://schemas.microsoft.com/office/drawing/2014/main" id="{8003CDDE-48A1-2EEA-C497-43208AB8CA00}"/>
              </a:ext>
            </a:extLst>
          </p:cNvPr>
          <p:cNvPicPr>
            <a:picLocks noChangeAspect="1"/>
          </p:cNvPicPr>
          <p:nvPr/>
        </p:nvPicPr>
        <p:blipFill>
          <a:blip r:embed="rId5"/>
          <a:stretch>
            <a:fillRect/>
          </a:stretch>
        </p:blipFill>
        <p:spPr>
          <a:xfrm>
            <a:off x="1502096" y="1102902"/>
            <a:ext cx="7628884" cy="5266915"/>
          </a:xfrm>
          <a:prstGeom prst="rect">
            <a:avLst/>
          </a:prstGeom>
        </p:spPr>
      </p:pic>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8335936" cy="523220"/>
          </a:xfrm>
          <a:prstGeom prst="rect">
            <a:avLst/>
          </a:prstGeom>
          <a:noFill/>
        </p:spPr>
        <p:txBody>
          <a:bodyPr wrap="none" rtlCol="0">
            <a:spAutoFit/>
          </a:bodyPr>
          <a:lstStyle/>
          <a:p>
            <a:r>
              <a:rPr kumimoji="1" lang="en-US" altLang="zh-CN" sz="2800" b="1" dirty="0">
                <a:ea typeface="TencentSans W7" panose="020C04030202040F0204" pitchFamily="34" charset="-122"/>
              </a:rPr>
              <a:t>TXSQL – a MySQL branch maintained by Tencent</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6"/>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6"/>
          <a:stretch>
            <a:fillRect/>
          </a:stretch>
        </p:blipFill>
        <p:spPr>
          <a:xfrm>
            <a:off x="1346200" y="35244741"/>
            <a:ext cx="8683204" cy="6287434"/>
          </a:xfrm>
          <a:prstGeom prst="rect">
            <a:avLst/>
          </a:prstGeom>
        </p:spPr>
      </p:pic>
      <p:pic>
        <p:nvPicPr>
          <p:cNvPr id="1026" name="Picture 2">
            <a:extLst>
              <a:ext uri="{FF2B5EF4-FFF2-40B4-BE49-F238E27FC236}">
                <a16:creationId xmlns:a16="http://schemas.microsoft.com/office/drawing/2014/main" id="{43C617C9-4439-2E54-2FC9-9361CDBAEF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3" b="11323"/>
          <a:stretch/>
        </p:blipFill>
        <p:spPr bwMode="auto">
          <a:xfrm>
            <a:off x="392152" y="2095007"/>
            <a:ext cx="11407696" cy="340664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41ABDC7-C473-B624-63A9-16ABE7F26174}"/>
              </a:ext>
            </a:extLst>
          </p:cNvPr>
          <p:cNvSpPr txBox="1"/>
          <p:nvPr/>
        </p:nvSpPr>
        <p:spPr>
          <a:xfrm>
            <a:off x="4814057" y="3164124"/>
            <a:ext cx="3768980" cy="369332"/>
          </a:xfrm>
          <a:prstGeom prst="rect">
            <a:avLst/>
          </a:prstGeom>
          <a:noFill/>
        </p:spPr>
        <p:txBody>
          <a:bodyPr wrap="none" rtlCol="0">
            <a:spAutoFit/>
          </a:bodyPr>
          <a:lstStyle/>
          <a:p>
            <a:r>
              <a:rPr lang="en-US" altLang="zh-CN" b="1" dirty="0">
                <a:solidFill>
                  <a:srgbClr val="FF0000"/>
                </a:solidFill>
              </a:rPr>
              <a:t>High-contented lock optimization</a:t>
            </a:r>
            <a:endParaRPr lang="zh-CN" altLang="en-US" b="1" dirty="0">
              <a:solidFill>
                <a:srgbClr val="FF0000"/>
              </a:solidFill>
            </a:endParaRPr>
          </a:p>
        </p:txBody>
      </p:sp>
    </p:spTree>
    <p:extLst>
      <p:ext uri="{BB962C8B-B14F-4D97-AF65-F5344CB8AC3E}">
        <p14:creationId xmlns:p14="http://schemas.microsoft.com/office/powerpoint/2010/main" val="230128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246128" cy="523220"/>
          </a:xfrm>
          <a:prstGeom prst="rect">
            <a:avLst/>
          </a:prstGeom>
          <a:noFill/>
        </p:spPr>
        <p:txBody>
          <a:bodyPr wrap="none" rtlCol="0">
            <a:spAutoFit/>
          </a:bodyPr>
          <a:lstStyle/>
          <a:p>
            <a:r>
              <a:rPr kumimoji="1" lang="en-US" altLang="zh-CN" sz="2800" b="1" dirty="0">
                <a:ea typeface="TencentSans W7" panose="020C04030202040F0204" pitchFamily="34" charset="-122"/>
              </a:rPr>
              <a:t>TDSQL Store</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2" name="圆角矩形 111">
            <a:extLst>
              <a:ext uri="{FF2B5EF4-FFF2-40B4-BE49-F238E27FC236}">
                <a16:creationId xmlns:a16="http://schemas.microsoft.com/office/drawing/2014/main" id="{25038ADF-8B8A-5A86-7A33-6901CCD73BE2}"/>
              </a:ext>
            </a:extLst>
          </p:cNvPr>
          <p:cNvSpPr/>
          <p:nvPr/>
        </p:nvSpPr>
        <p:spPr>
          <a:xfrm>
            <a:off x="9651790" y="4789847"/>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 name="内容占位符 2">
            <a:extLst>
              <a:ext uri="{FF2B5EF4-FFF2-40B4-BE49-F238E27FC236}">
                <a16:creationId xmlns:a16="http://schemas.microsoft.com/office/drawing/2014/main" id="{6380B5B8-0EEA-5180-DC46-2B0E28CFE013}"/>
              </a:ext>
            </a:extLst>
          </p:cNvPr>
          <p:cNvSpPr txBox="1">
            <a:spLocks/>
          </p:cNvSpPr>
          <p:nvPr/>
        </p:nvSpPr>
        <p:spPr>
          <a:xfrm>
            <a:off x="326475" y="1115972"/>
            <a:ext cx="10778630"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4" name="内容占位符 2">
            <a:extLst>
              <a:ext uri="{FF2B5EF4-FFF2-40B4-BE49-F238E27FC236}">
                <a16:creationId xmlns:a16="http://schemas.microsoft.com/office/drawing/2014/main" id="{26E9700E-8B53-B116-38B2-B6C31A80D2BB}"/>
              </a:ext>
            </a:extLst>
          </p:cNvPr>
          <p:cNvSpPr txBox="1">
            <a:spLocks/>
          </p:cNvSpPr>
          <p:nvPr/>
        </p:nvSpPr>
        <p:spPr>
          <a:xfrm>
            <a:off x="326473" y="1115972"/>
            <a:ext cx="11196597" cy="5667422"/>
          </a:xfrm>
          <a:prstGeom prst="rect">
            <a:avLst/>
          </a:prstGeom>
        </p:spPr>
        <p:txBody>
          <a:bodyPr vert="horz" lIns="91440" tIns="45720" rIns="91440" bIns="45720" rtlCol="0">
            <a:normAutofit/>
          </a:bodyPr>
          <a:lstStyle>
            <a:lvl1pPr marL="514350" indent="-51435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7" name="圆角矩形 2">
            <a:extLst>
              <a:ext uri="{FF2B5EF4-FFF2-40B4-BE49-F238E27FC236}">
                <a16:creationId xmlns:a16="http://schemas.microsoft.com/office/drawing/2014/main" id="{4859789F-387E-BF00-3150-7BC1E15B6055}"/>
              </a:ext>
            </a:extLst>
          </p:cNvPr>
          <p:cNvSpPr/>
          <p:nvPr/>
        </p:nvSpPr>
        <p:spPr>
          <a:xfrm>
            <a:off x="1373817" y="1502790"/>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8" name="矩形 7">
            <a:extLst>
              <a:ext uri="{FF2B5EF4-FFF2-40B4-BE49-F238E27FC236}">
                <a16:creationId xmlns:a16="http://schemas.microsoft.com/office/drawing/2014/main" id="{0CD9BEBE-DABD-95D2-9770-5B2E40309AA5}"/>
              </a:ext>
            </a:extLst>
          </p:cNvPr>
          <p:cNvSpPr/>
          <p:nvPr/>
        </p:nvSpPr>
        <p:spPr>
          <a:xfrm>
            <a:off x="1730639"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9" name="矩形 8">
            <a:extLst>
              <a:ext uri="{FF2B5EF4-FFF2-40B4-BE49-F238E27FC236}">
                <a16:creationId xmlns:a16="http://schemas.microsoft.com/office/drawing/2014/main" id="{110AF807-F32E-FE2A-BF9B-A14E7FCCCBCD}"/>
              </a:ext>
            </a:extLst>
          </p:cNvPr>
          <p:cNvSpPr/>
          <p:nvPr/>
        </p:nvSpPr>
        <p:spPr>
          <a:xfrm>
            <a:off x="1899029" y="1977781"/>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0" name="矩形 9">
            <a:extLst>
              <a:ext uri="{FF2B5EF4-FFF2-40B4-BE49-F238E27FC236}">
                <a16:creationId xmlns:a16="http://schemas.microsoft.com/office/drawing/2014/main" id="{DFECA512-D57D-6BD1-3319-8259AB5C7174}"/>
              </a:ext>
            </a:extLst>
          </p:cNvPr>
          <p:cNvSpPr/>
          <p:nvPr/>
        </p:nvSpPr>
        <p:spPr>
          <a:xfrm>
            <a:off x="1899028" y="246074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1" name="矩形 10">
            <a:extLst>
              <a:ext uri="{FF2B5EF4-FFF2-40B4-BE49-F238E27FC236}">
                <a16:creationId xmlns:a16="http://schemas.microsoft.com/office/drawing/2014/main" id="{DB5AC036-1DC0-FE14-F730-627A756F2C93}"/>
              </a:ext>
            </a:extLst>
          </p:cNvPr>
          <p:cNvSpPr/>
          <p:nvPr/>
        </p:nvSpPr>
        <p:spPr>
          <a:xfrm>
            <a:off x="1899028" y="293230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2" name="矩形 11">
            <a:extLst>
              <a:ext uri="{FF2B5EF4-FFF2-40B4-BE49-F238E27FC236}">
                <a16:creationId xmlns:a16="http://schemas.microsoft.com/office/drawing/2014/main" id="{FDB83C07-D777-6D29-7140-54864FA475A6}"/>
              </a:ext>
            </a:extLst>
          </p:cNvPr>
          <p:cNvSpPr/>
          <p:nvPr/>
        </p:nvSpPr>
        <p:spPr>
          <a:xfrm>
            <a:off x="3601836"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3" name="矩形 12">
            <a:extLst>
              <a:ext uri="{FF2B5EF4-FFF2-40B4-BE49-F238E27FC236}">
                <a16:creationId xmlns:a16="http://schemas.microsoft.com/office/drawing/2014/main" id="{48B25009-7213-978A-F771-4A6996DF0484}"/>
              </a:ext>
            </a:extLst>
          </p:cNvPr>
          <p:cNvSpPr/>
          <p:nvPr/>
        </p:nvSpPr>
        <p:spPr>
          <a:xfrm>
            <a:off x="3770226"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4" name="矩形 13">
            <a:extLst>
              <a:ext uri="{FF2B5EF4-FFF2-40B4-BE49-F238E27FC236}">
                <a16:creationId xmlns:a16="http://schemas.microsoft.com/office/drawing/2014/main" id="{5456A794-CCE8-7806-1805-3C58296269A1}"/>
              </a:ext>
            </a:extLst>
          </p:cNvPr>
          <p:cNvSpPr/>
          <p:nvPr/>
        </p:nvSpPr>
        <p:spPr>
          <a:xfrm>
            <a:off x="3770225" y="246074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15" name="矩形 14">
            <a:extLst>
              <a:ext uri="{FF2B5EF4-FFF2-40B4-BE49-F238E27FC236}">
                <a16:creationId xmlns:a16="http://schemas.microsoft.com/office/drawing/2014/main" id="{C6B19F98-887B-B3EE-2C71-8F6F08E29686}"/>
              </a:ext>
            </a:extLst>
          </p:cNvPr>
          <p:cNvSpPr/>
          <p:nvPr/>
        </p:nvSpPr>
        <p:spPr>
          <a:xfrm>
            <a:off x="5646808"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6" name="矩形 15">
            <a:extLst>
              <a:ext uri="{FF2B5EF4-FFF2-40B4-BE49-F238E27FC236}">
                <a16:creationId xmlns:a16="http://schemas.microsoft.com/office/drawing/2014/main" id="{A4252C73-8F6B-AAA8-19F8-C80766A4FCAD}"/>
              </a:ext>
            </a:extLst>
          </p:cNvPr>
          <p:cNvSpPr/>
          <p:nvPr/>
        </p:nvSpPr>
        <p:spPr>
          <a:xfrm>
            <a:off x="5815198" y="1977781"/>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17" name="矩形 16">
            <a:extLst>
              <a:ext uri="{FF2B5EF4-FFF2-40B4-BE49-F238E27FC236}">
                <a16:creationId xmlns:a16="http://schemas.microsoft.com/office/drawing/2014/main" id="{E4CB913A-FA69-51E5-89CC-3788707D8AFE}"/>
              </a:ext>
            </a:extLst>
          </p:cNvPr>
          <p:cNvSpPr/>
          <p:nvPr/>
        </p:nvSpPr>
        <p:spPr>
          <a:xfrm>
            <a:off x="5800672" y="2477326"/>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18" name="矩形 17">
            <a:extLst>
              <a:ext uri="{FF2B5EF4-FFF2-40B4-BE49-F238E27FC236}">
                <a16:creationId xmlns:a16="http://schemas.microsoft.com/office/drawing/2014/main" id="{8C980CB5-82A3-6B55-E689-27403320DAA5}"/>
              </a:ext>
            </a:extLst>
          </p:cNvPr>
          <p:cNvSpPr/>
          <p:nvPr/>
        </p:nvSpPr>
        <p:spPr>
          <a:xfrm>
            <a:off x="7620234" y="1830345"/>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19" name="矩形 18">
            <a:extLst>
              <a:ext uri="{FF2B5EF4-FFF2-40B4-BE49-F238E27FC236}">
                <a16:creationId xmlns:a16="http://schemas.microsoft.com/office/drawing/2014/main" id="{ECED533C-2063-4C80-CCDE-95ACDE22449D}"/>
              </a:ext>
            </a:extLst>
          </p:cNvPr>
          <p:cNvSpPr/>
          <p:nvPr/>
        </p:nvSpPr>
        <p:spPr>
          <a:xfrm>
            <a:off x="7788623" y="1988573"/>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20" name="矩形 19">
            <a:extLst>
              <a:ext uri="{FF2B5EF4-FFF2-40B4-BE49-F238E27FC236}">
                <a16:creationId xmlns:a16="http://schemas.microsoft.com/office/drawing/2014/main" id="{DF3CB7B1-D00C-3040-9C0E-02B033CE2C2C}"/>
              </a:ext>
            </a:extLst>
          </p:cNvPr>
          <p:cNvSpPr/>
          <p:nvPr/>
        </p:nvSpPr>
        <p:spPr>
          <a:xfrm>
            <a:off x="7788622" y="2477326"/>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21" name="文本框 20">
            <a:extLst>
              <a:ext uri="{FF2B5EF4-FFF2-40B4-BE49-F238E27FC236}">
                <a16:creationId xmlns:a16="http://schemas.microsoft.com/office/drawing/2014/main" id="{2FCEAA4C-A167-D2F7-C4E0-584C85973271}"/>
              </a:ext>
            </a:extLst>
          </p:cNvPr>
          <p:cNvSpPr txBox="1"/>
          <p:nvPr/>
        </p:nvSpPr>
        <p:spPr>
          <a:xfrm>
            <a:off x="4168404" y="1506994"/>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22" name="矩形 21">
            <a:extLst>
              <a:ext uri="{FF2B5EF4-FFF2-40B4-BE49-F238E27FC236}">
                <a16:creationId xmlns:a16="http://schemas.microsoft.com/office/drawing/2014/main" id="{3C545C83-F492-54F3-700A-44DF98744CE6}"/>
              </a:ext>
            </a:extLst>
          </p:cNvPr>
          <p:cNvSpPr/>
          <p:nvPr/>
        </p:nvSpPr>
        <p:spPr>
          <a:xfrm>
            <a:off x="9671168" y="2062765"/>
            <a:ext cx="481013" cy="3979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3" name="文本框 22">
            <a:extLst>
              <a:ext uri="{FF2B5EF4-FFF2-40B4-BE49-F238E27FC236}">
                <a16:creationId xmlns:a16="http://schemas.microsoft.com/office/drawing/2014/main" id="{AD52D464-90F4-DC22-99C0-51998288AF62}"/>
              </a:ext>
            </a:extLst>
          </p:cNvPr>
          <p:cNvSpPr txBox="1"/>
          <p:nvPr/>
        </p:nvSpPr>
        <p:spPr>
          <a:xfrm>
            <a:off x="10154477" y="2107639"/>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24" name="矩形 23">
            <a:extLst>
              <a:ext uri="{FF2B5EF4-FFF2-40B4-BE49-F238E27FC236}">
                <a16:creationId xmlns:a16="http://schemas.microsoft.com/office/drawing/2014/main" id="{1C128471-3BC0-CA67-B71E-F53E8FA834D2}"/>
              </a:ext>
            </a:extLst>
          </p:cNvPr>
          <p:cNvSpPr/>
          <p:nvPr/>
        </p:nvSpPr>
        <p:spPr>
          <a:xfrm>
            <a:off x="9670240" y="2664996"/>
            <a:ext cx="481013" cy="404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25" name="文本框 24">
            <a:extLst>
              <a:ext uri="{FF2B5EF4-FFF2-40B4-BE49-F238E27FC236}">
                <a16:creationId xmlns:a16="http://schemas.microsoft.com/office/drawing/2014/main" id="{84BAA29F-0B94-D8CC-F862-AB8977439AAE}"/>
              </a:ext>
            </a:extLst>
          </p:cNvPr>
          <p:cNvSpPr txBox="1"/>
          <p:nvPr/>
        </p:nvSpPr>
        <p:spPr>
          <a:xfrm>
            <a:off x="10151252" y="2709596"/>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26" name="文本框 25">
            <a:extLst>
              <a:ext uri="{FF2B5EF4-FFF2-40B4-BE49-F238E27FC236}">
                <a16:creationId xmlns:a16="http://schemas.microsoft.com/office/drawing/2014/main" id="{9ACE49B2-8F2E-F57B-2066-62662785354D}"/>
              </a:ext>
            </a:extLst>
          </p:cNvPr>
          <p:cNvSpPr txBox="1"/>
          <p:nvPr/>
        </p:nvSpPr>
        <p:spPr>
          <a:xfrm>
            <a:off x="543042" y="2214832"/>
            <a:ext cx="813043" cy="369332"/>
          </a:xfrm>
          <a:prstGeom prst="rect">
            <a:avLst/>
          </a:prstGeom>
          <a:noFill/>
        </p:spPr>
        <p:txBody>
          <a:bodyPr wrap="none" rtlCol="0">
            <a:spAutoFit/>
          </a:bodyPr>
          <a:lstStyle/>
          <a:p>
            <a:r>
              <a:rPr kumimoji="1" lang="en-US" altLang="zh-CN" dirty="0"/>
              <a:t>Before</a:t>
            </a:r>
            <a:endParaRPr kumimoji="1" lang="zh-CN" altLang="en-US" dirty="0"/>
          </a:p>
        </p:txBody>
      </p:sp>
      <p:sp>
        <p:nvSpPr>
          <p:cNvPr id="27" name="文本框 26">
            <a:extLst>
              <a:ext uri="{FF2B5EF4-FFF2-40B4-BE49-F238E27FC236}">
                <a16:creationId xmlns:a16="http://schemas.microsoft.com/office/drawing/2014/main" id="{4F4BB0B8-6371-671C-B5A7-9343929A4AD5}"/>
              </a:ext>
            </a:extLst>
          </p:cNvPr>
          <p:cNvSpPr txBox="1"/>
          <p:nvPr/>
        </p:nvSpPr>
        <p:spPr>
          <a:xfrm>
            <a:off x="533157" y="5054415"/>
            <a:ext cx="671979" cy="369332"/>
          </a:xfrm>
          <a:prstGeom prst="rect">
            <a:avLst/>
          </a:prstGeom>
          <a:noFill/>
        </p:spPr>
        <p:txBody>
          <a:bodyPr wrap="none" rtlCol="0">
            <a:spAutoFit/>
          </a:bodyPr>
          <a:lstStyle/>
          <a:p>
            <a:r>
              <a:rPr kumimoji="1" lang="en-US" altLang="zh-CN" dirty="0"/>
              <a:t>After</a:t>
            </a:r>
            <a:endParaRPr kumimoji="1" lang="zh-CN" altLang="en-US" dirty="0"/>
          </a:p>
        </p:txBody>
      </p:sp>
      <p:sp>
        <p:nvSpPr>
          <p:cNvPr id="28" name="圆角矩形 28">
            <a:extLst>
              <a:ext uri="{FF2B5EF4-FFF2-40B4-BE49-F238E27FC236}">
                <a16:creationId xmlns:a16="http://schemas.microsoft.com/office/drawing/2014/main" id="{4C4BFD6B-1146-2378-3729-D6A396726A7D}"/>
              </a:ext>
            </a:extLst>
          </p:cNvPr>
          <p:cNvSpPr/>
          <p:nvPr/>
        </p:nvSpPr>
        <p:spPr>
          <a:xfrm>
            <a:off x="1346200" y="4387553"/>
            <a:ext cx="8214350" cy="1954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29" name="矩形 28">
            <a:extLst>
              <a:ext uri="{FF2B5EF4-FFF2-40B4-BE49-F238E27FC236}">
                <a16:creationId xmlns:a16="http://schemas.microsoft.com/office/drawing/2014/main" id="{308BE0F6-AC99-6472-2AC0-C606443912CB}"/>
              </a:ext>
            </a:extLst>
          </p:cNvPr>
          <p:cNvSpPr/>
          <p:nvPr/>
        </p:nvSpPr>
        <p:spPr>
          <a:xfrm>
            <a:off x="1703022"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0" name="矩形 29">
            <a:extLst>
              <a:ext uri="{FF2B5EF4-FFF2-40B4-BE49-F238E27FC236}">
                <a16:creationId xmlns:a16="http://schemas.microsoft.com/office/drawing/2014/main" id="{D0875EEB-4A28-F70B-3A4C-E453E939B304}"/>
              </a:ext>
            </a:extLst>
          </p:cNvPr>
          <p:cNvSpPr/>
          <p:nvPr/>
        </p:nvSpPr>
        <p:spPr>
          <a:xfrm>
            <a:off x="3574219"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1" name="矩形 30">
            <a:extLst>
              <a:ext uri="{FF2B5EF4-FFF2-40B4-BE49-F238E27FC236}">
                <a16:creationId xmlns:a16="http://schemas.microsoft.com/office/drawing/2014/main" id="{B2B2BFDC-E5F3-8079-7A06-A156202D9EFA}"/>
              </a:ext>
            </a:extLst>
          </p:cNvPr>
          <p:cNvSpPr/>
          <p:nvPr/>
        </p:nvSpPr>
        <p:spPr>
          <a:xfrm>
            <a:off x="5619191"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2" name="矩形 31">
            <a:extLst>
              <a:ext uri="{FF2B5EF4-FFF2-40B4-BE49-F238E27FC236}">
                <a16:creationId xmlns:a16="http://schemas.microsoft.com/office/drawing/2014/main" id="{25C00799-8A98-73BF-03E3-5E6730B998D8}"/>
              </a:ext>
            </a:extLst>
          </p:cNvPr>
          <p:cNvSpPr/>
          <p:nvPr/>
        </p:nvSpPr>
        <p:spPr>
          <a:xfrm>
            <a:off x="7592617" y="4715108"/>
            <a:ext cx="1307184" cy="15525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3" name="圆角矩形 107">
            <a:extLst>
              <a:ext uri="{FF2B5EF4-FFF2-40B4-BE49-F238E27FC236}">
                <a16:creationId xmlns:a16="http://schemas.microsoft.com/office/drawing/2014/main" id="{49A16521-BF53-FF88-56DC-0369C5090A6A}"/>
              </a:ext>
            </a:extLst>
          </p:cNvPr>
          <p:cNvSpPr/>
          <p:nvPr/>
        </p:nvSpPr>
        <p:spPr>
          <a:xfrm>
            <a:off x="1786732" y="4778740"/>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34" name="文本框 33">
            <a:extLst>
              <a:ext uri="{FF2B5EF4-FFF2-40B4-BE49-F238E27FC236}">
                <a16:creationId xmlns:a16="http://schemas.microsoft.com/office/drawing/2014/main" id="{346F0FD4-C1CA-9D01-019B-DD42E686B459}"/>
              </a:ext>
            </a:extLst>
          </p:cNvPr>
          <p:cNvSpPr txBox="1"/>
          <p:nvPr/>
        </p:nvSpPr>
        <p:spPr>
          <a:xfrm>
            <a:off x="4140787" y="4391757"/>
            <a:ext cx="2352264" cy="338554"/>
          </a:xfrm>
          <a:prstGeom prst="rect">
            <a:avLst/>
          </a:prstGeom>
          <a:noFill/>
        </p:spPr>
        <p:txBody>
          <a:bodyPr wrap="square" rtlCol="0">
            <a:spAutoFit/>
          </a:bodyPr>
          <a:lstStyle/>
          <a:p>
            <a:r>
              <a:rPr kumimoji="1" lang="en-US" altLang="zh-CN" sz="1600" b="1" dirty="0"/>
              <a:t>Distributed</a:t>
            </a:r>
            <a:r>
              <a:rPr kumimoji="1" lang="zh-CN" altLang="en-US" sz="1600" b="1" dirty="0"/>
              <a:t> </a:t>
            </a:r>
            <a:r>
              <a:rPr kumimoji="1" lang="en-US" altLang="zh-CN" sz="1600" b="1" dirty="0"/>
              <a:t>KV</a:t>
            </a:r>
            <a:r>
              <a:rPr kumimoji="1" lang="zh-CN" altLang="en-US" sz="1600" b="1" dirty="0"/>
              <a:t> </a:t>
            </a:r>
            <a:r>
              <a:rPr kumimoji="1" lang="en-US" altLang="zh-CN" sz="1600" b="1" dirty="0"/>
              <a:t>Layer</a:t>
            </a:r>
            <a:endParaRPr kumimoji="1" lang="zh-CN" altLang="en-US" sz="1600" b="1" dirty="0"/>
          </a:p>
        </p:txBody>
      </p:sp>
      <p:sp>
        <p:nvSpPr>
          <p:cNvPr id="35" name="矩形 34">
            <a:extLst>
              <a:ext uri="{FF2B5EF4-FFF2-40B4-BE49-F238E27FC236}">
                <a16:creationId xmlns:a16="http://schemas.microsoft.com/office/drawing/2014/main" id="{D9DE46AB-2FB2-8D4F-F6A0-B4D212F221C8}"/>
              </a:ext>
            </a:extLst>
          </p:cNvPr>
          <p:cNvSpPr/>
          <p:nvPr/>
        </p:nvSpPr>
        <p:spPr>
          <a:xfrm>
            <a:off x="9700045" y="4947528"/>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36" name="文本框 35">
            <a:extLst>
              <a:ext uri="{FF2B5EF4-FFF2-40B4-BE49-F238E27FC236}">
                <a16:creationId xmlns:a16="http://schemas.microsoft.com/office/drawing/2014/main" id="{9A522F41-EB02-8C80-F971-185BA81F1F8D}"/>
              </a:ext>
            </a:extLst>
          </p:cNvPr>
          <p:cNvSpPr txBox="1"/>
          <p:nvPr/>
        </p:nvSpPr>
        <p:spPr>
          <a:xfrm>
            <a:off x="10242535" y="4920914"/>
            <a:ext cx="1423013" cy="338554"/>
          </a:xfrm>
          <a:prstGeom prst="rect">
            <a:avLst/>
          </a:prstGeom>
          <a:noFill/>
        </p:spPr>
        <p:txBody>
          <a:bodyPr wrap="square" rtlCol="0">
            <a:spAutoFit/>
          </a:bodyPr>
          <a:lstStyle/>
          <a:p>
            <a:r>
              <a:rPr kumimoji="1" lang="en-US" altLang="zh-CN" sz="1600" dirty="0"/>
              <a:t>Leader</a:t>
            </a:r>
            <a:endParaRPr kumimoji="1" lang="zh-CN" altLang="en-US" sz="1600" dirty="0"/>
          </a:p>
        </p:txBody>
      </p:sp>
      <p:sp>
        <p:nvSpPr>
          <p:cNvPr id="37" name="文本框 36">
            <a:extLst>
              <a:ext uri="{FF2B5EF4-FFF2-40B4-BE49-F238E27FC236}">
                <a16:creationId xmlns:a16="http://schemas.microsoft.com/office/drawing/2014/main" id="{21099F08-3CD2-8CAF-1A78-7C6802920F4F}"/>
              </a:ext>
            </a:extLst>
          </p:cNvPr>
          <p:cNvSpPr txBox="1"/>
          <p:nvPr/>
        </p:nvSpPr>
        <p:spPr>
          <a:xfrm>
            <a:off x="10273587" y="5894082"/>
            <a:ext cx="1698593" cy="338554"/>
          </a:xfrm>
          <a:prstGeom prst="rect">
            <a:avLst/>
          </a:prstGeom>
          <a:noFill/>
        </p:spPr>
        <p:txBody>
          <a:bodyPr wrap="square" rtlCol="0">
            <a:spAutoFit/>
          </a:bodyPr>
          <a:lstStyle/>
          <a:p>
            <a:r>
              <a:rPr kumimoji="1" lang="en-US" altLang="zh-CN" sz="1600" dirty="0"/>
              <a:t>Follower</a:t>
            </a:r>
            <a:endParaRPr kumimoji="1" lang="zh-CN" altLang="en-US" sz="1600" dirty="0"/>
          </a:p>
        </p:txBody>
      </p:sp>
      <p:sp>
        <p:nvSpPr>
          <p:cNvPr id="38" name="矩形 37">
            <a:extLst>
              <a:ext uri="{FF2B5EF4-FFF2-40B4-BE49-F238E27FC236}">
                <a16:creationId xmlns:a16="http://schemas.microsoft.com/office/drawing/2014/main" id="{E8726B14-6BD7-C4DE-9AFD-86F96F10F121}"/>
              </a:ext>
            </a:extLst>
          </p:cNvPr>
          <p:cNvSpPr/>
          <p:nvPr/>
        </p:nvSpPr>
        <p:spPr>
          <a:xfrm>
            <a:off x="1871412" y="4862544"/>
            <a:ext cx="962025" cy="39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39" name="矩形 38">
            <a:extLst>
              <a:ext uri="{FF2B5EF4-FFF2-40B4-BE49-F238E27FC236}">
                <a16:creationId xmlns:a16="http://schemas.microsoft.com/office/drawing/2014/main" id="{B38DDCAF-C128-EF2E-C4F2-38EB201B9522}"/>
              </a:ext>
            </a:extLst>
          </p:cNvPr>
          <p:cNvSpPr/>
          <p:nvPr/>
        </p:nvSpPr>
        <p:spPr>
          <a:xfrm>
            <a:off x="1871411" y="5345509"/>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0" name="圆角矩形 108">
            <a:extLst>
              <a:ext uri="{FF2B5EF4-FFF2-40B4-BE49-F238E27FC236}">
                <a16:creationId xmlns:a16="http://schemas.microsoft.com/office/drawing/2014/main" id="{0867B940-8A61-0A48-8D4F-75F939CDDF61}"/>
              </a:ext>
            </a:extLst>
          </p:cNvPr>
          <p:cNvSpPr/>
          <p:nvPr/>
        </p:nvSpPr>
        <p:spPr>
          <a:xfrm>
            <a:off x="3646697" y="4778739"/>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1" name="矩形 40">
            <a:extLst>
              <a:ext uri="{FF2B5EF4-FFF2-40B4-BE49-F238E27FC236}">
                <a16:creationId xmlns:a16="http://schemas.microsoft.com/office/drawing/2014/main" id="{C4F26D63-57B4-7F9B-D197-A41CAEF0649C}"/>
              </a:ext>
            </a:extLst>
          </p:cNvPr>
          <p:cNvSpPr/>
          <p:nvPr/>
        </p:nvSpPr>
        <p:spPr>
          <a:xfrm>
            <a:off x="3742609"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2" name="矩形 41">
            <a:extLst>
              <a:ext uri="{FF2B5EF4-FFF2-40B4-BE49-F238E27FC236}">
                <a16:creationId xmlns:a16="http://schemas.microsoft.com/office/drawing/2014/main" id="{ABFE8766-33E2-61F2-90E5-A16FBC18DE3C}"/>
              </a:ext>
            </a:extLst>
          </p:cNvPr>
          <p:cNvSpPr/>
          <p:nvPr/>
        </p:nvSpPr>
        <p:spPr>
          <a:xfrm>
            <a:off x="3742608"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3" name="圆角矩形 110">
            <a:extLst>
              <a:ext uri="{FF2B5EF4-FFF2-40B4-BE49-F238E27FC236}">
                <a16:creationId xmlns:a16="http://schemas.microsoft.com/office/drawing/2014/main" id="{988F0A08-2A73-FD75-58AC-E2C2CD787561}"/>
              </a:ext>
            </a:extLst>
          </p:cNvPr>
          <p:cNvSpPr/>
          <p:nvPr/>
        </p:nvSpPr>
        <p:spPr>
          <a:xfrm>
            <a:off x="5696273" y="4789847"/>
            <a:ext cx="1144637" cy="99021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4" name="矩形 43">
            <a:extLst>
              <a:ext uri="{FF2B5EF4-FFF2-40B4-BE49-F238E27FC236}">
                <a16:creationId xmlns:a16="http://schemas.microsoft.com/office/drawing/2014/main" id="{71597013-B114-ED1C-7D83-3DC0F51B79AF}"/>
              </a:ext>
            </a:extLst>
          </p:cNvPr>
          <p:cNvSpPr/>
          <p:nvPr/>
        </p:nvSpPr>
        <p:spPr>
          <a:xfrm>
            <a:off x="5787581" y="4862544"/>
            <a:ext cx="962025" cy="396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Region1</a:t>
            </a:r>
            <a:endParaRPr kumimoji="1" lang="zh-CN" altLang="en-US" sz="1600" dirty="0"/>
          </a:p>
        </p:txBody>
      </p:sp>
      <p:sp>
        <p:nvSpPr>
          <p:cNvPr id="45" name="矩形 44">
            <a:extLst>
              <a:ext uri="{FF2B5EF4-FFF2-40B4-BE49-F238E27FC236}">
                <a16:creationId xmlns:a16="http://schemas.microsoft.com/office/drawing/2014/main" id="{444818AF-67A1-0B90-E096-85D451EAA3AE}"/>
              </a:ext>
            </a:extLst>
          </p:cNvPr>
          <p:cNvSpPr/>
          <p:nvPr/>
        </p:nvSpPr>
        <p:spPr>
          <a:xfrm>
            <a:off x="5787580" y="5345509"/>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Region2</a:t>
            </a:r>
            <a:endParaRPr kumimoji="1" lang="zh-CN" altLang="en-US" sz="1600" dirty="0"/>
          </a:p>
        </p:txBody>
      </p:sp>
      <p:sp>
        <p:nvSpPr>
          <p:cNvPr id="46" name="矩形 45">
            <a:extLst>
              <a:ext uri="{FF2B5EF4-FFF2-40B4-BE49-F238E27FC236}">
                <a16:creationId xmlns:a16="http://schemas.microsoft.com/office/drawing/2014/main" id="{8658301F-AD1B-EC9D-838E-266FEF33B429}"/>
              </a:ext>
            </a:extLst>
          </p:cNvPr>
          <p:cNvSpPr/>
          <p:nvPr/>
        </p:nvSpPr>
        <p:spPr>
          <a:xfrm>
            <a:off x="9707375" y="5176676"/>
            <a:ext cx="480084" cy="18824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47" name="圆角矩形 113">
            <a:extLst>
              <a:ext uri="{FF2B5EF4-FFF2-40B4-BE49-F238E27FC236}">
                <a16:creationId xmlns:a16="http://schemas.microsoft.com/office/drawing/2014/main" id="{F9EA6EA6-E74A-DB16-600B-2E1E66DFC7C0}"/>
              </a:ext>
            </a:extLst>
          </p:cNvPr>
          <p:cNvSpPr/>
          <p:nvPr/>
        </p:nvSpPr>
        <p:spPr>
          <a:xfrm>
            <a:off x="9655225" y="5500119"/>
            <a:ext cx="590745" cy="633900"/>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8" name="圆角矩形 116">
            <a:extLst>
              <a:ext uri="{FF2B5EF4-FFF2-40B4-BE49-F238E27FC236}">
                <a16:creationId xmlns:a16="http://schemas.microsoft.com/office/drawing/2014/main" id="{8D4B842D-E5EB-496F-F5D0-88A266E10971}"/>
              </a:ext>
            </a:extLst>
          </p:cNvPr>
          <p:cNvSpPr/>
          <p:nvPr/>
        </p:nvSpPr>
        <p:spPr>
          <a:xfrm>
            <a:off x="178010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49" name="矩形 48">
            <a:extLst>
              <a:ext uri="{FF2B5EF4-FFF2-40B4-BE49-F238E27FC236}">
                <a16:creationId xmlns:a16="http://schemas.microsoft.com/office/drawing/2014/main" id="{9B0AA2D7-6D93-0436-76C4-1B6D69CF0E91}"/>
              </a:ext>
            </a:extLst>
          </p:cNvPr>
          <p:cNvSpPr/>
          <p:nvPr/>
        </p:nvSpPr>
        <p:spPr>
          <a:xfrm>
            <a:off x="9703480" y="5657800"/>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0" name="矩形 49">
            <a:extLst>
              <a:ext uri="{FF2B5EF4-FFF2-40B4-BE49-F238E27FC236}">
                <a16:creationId xmlns:a16="http://schemas.microsoft.com/office/drawing/2014/main" id="{16EF10C7-96AC-DE28-B5DB-F2EEB244792A}"/>
              </a:ext>
            </a:extLst>
          </p:cNvPr>
          <p:cNvSpPr/>
          <p:nvPr/>
        </p:nvSpPr>
        <p:spPr>
          <a:xfrm>
            <a:off x="9710810" y="5886948"/>
            <a:ext cx="480084" cy="18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p>
        </p:txBody>
      </p:sp>
      <p:sp>
        <p:nvSpPr>
          <p:cNvPr id="51" name="矩形 50">
            <a:extLst>
              <a:ext uri="{FF2B5EF4-FFF2-40B4-BE49-F238E27FC236}">
                <a16:creationId xmlns:a16="http://schemas.microsoft.com/office/drawing/2014/main" id="{E7FED7F8-7089-9B22-F2B3-260A057FC6E0}"/>
              </a:ext>
            </a:extLst>
          </p:cNvPr>
          <p:cNvSpPr/>
          <p:nvPr/>
        </p:nvSpPr>
        <p:spPr>
          <a:xfrm>
            <a:off x="1871409" y="5849822"/>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2" name="圆角矩形 117">
            <a:extLst>
              <a:ext uri="{FF2B5EF4-FFF2-40B4-BE49-F238E27FC236}">
                <a16:creationId xmlns:a16="http://schemas.microsoft.com/office/drawing/2014/main" id="{82107FFF-63EC-BB8C-E600-BDE74970B2B2}"/>
              </a:ext>
            </a:extLst>
          </p:cNvPr>
          <p:cNvSpPr/>
          <p:nvPr/>
        </p:nvSpPr>
        <p:spPr>
          <a:xfrm>
            <a:off x="3654694" y="5804259"/>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3" name="矩形 52">
            <a:extLst>
              <a:ext uri="{FF2B5EF4-FFF2-40B4-BE49-F238E27FC236}">
                <a16:creationId xmlns:a16="http://schemas.microsoft.com/office/drawing/2014/main" id="{38D79552-D165-18F5-0894-E7D81113481A}"/>
              </a:ext>
            </a:extLst>
          </p:cNvPr>
          <p:cNvSpPr/>
          <p:nvPr/>
        </p:nvSpPr>
        <p:spPr>
          <a:xfrm>
            <a:off x="3745999" y="5849822"/>
            <a:ext cx="962025" cy="37534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4" name="圆角矩形 122">
            <a:extLst>
              <a:ext uri="{FF2B5EF4-FFF2-40B4-BE49-F238E27FC236}">
                <a16:creationId xmlns:a16="http://schemas.microsoft.com/office/drawing/2014/main" id="{0ABF8C9E-BF49-46E0-B6C4-D4C779199026}"/>
              </a:ext>
            </a:extLst>
          </p:cNvPr>
          <p:cNvSpPr/>
          <p:nvPr/>
        </p:nvSpPr>
        <p:spPr>
          <a:xfrm>
            <a:off x="7689378" y="4816981"/>
            <a:ext cx="1144637" cy="445489"/>
          </a:xfrm>
          <a:prstGeom prst="round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600" dirty="0"/>
          </a:p>
        </p:txBody>
      </p:sp>
      <p:sp>
        <p:nvSpPr>
          <p:cNvPr id="55" name="矩形 54">
            <a:extLst>
              <a:ext uri="{FF2B5EF4-FFF2-40B4-BE49-F238E27FC236}">
                <a16:creationId xmlns:a16="http://schemas.microsoft.com/office/drawing/2014/main" id="{84F25758-C51D-984C-90CB-7A9216FEFFB7}"/>
              </a:ext>
            </a:extLst>
          </p:cNvPr>
          <p:cNvSpPr/>
          <p:nvPr/>
        </p:nvSpPr>
        <p:spPr>
          <a:xfrm>
            <a:off x="7780683" y="4862544"/>
            <a:ext cx="962025" cy="37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Region3</a:t>
            </a:r>
            <a:endParaRPr kumimoji="1" lang="zh-CN" altLang="en-US" sz="1600" dirty="0"/>
          </a:p>
        </p:txBody>
      </p:sp>
      <p:sp>
        <p:nvSpPr>
          <p:cNvPr id="56" name="文本框 55">
            <a:extLst>
              <a:ext uri="{FF2B5EF4-FFF2-40B4-BE49-F238E27FC236}">
                <a16:creationId xmlns:a16="http://schemas.microsoft.com/office/drawing/2014/main" id="{3F56954A-63E0-B8F7-0023-BA1E1E0F4450}"/>
              </a:ext>
            </a:extLst>
          </p:cNvPr>
          <p:cNvSpPr txBox="1"/>
          <p:nvPr/>
        </p:nvSpPr>
        <p:spPr>
          <a:xfrm>
            <a:off x="2477059" y="3758203"/>
            <a:ext cx="6676277" cy="369332"/>
          </a:xfrm>
          <a:prstGeom prst="rect">
            <a:avLst/>
          </a:prstGeom>
          <a:noFill/>
        </p:spPr>
        <p:txBody>
          <a:bodyPr wrap="square">
            <a:spAutoFit/>
          </a:bodyPr>
          <a:lstStyle/>
          <a:p>
            <a:r>
              <a:rPr lang="en-US" altLang="zh-CN" dirty="0"/>
              <a:t>Solve</a:t>
            </a:r>
            <a:r>
              <a:rPr lang="zh-CN" altLang="en-US" dirty="0"/>
              <a:t> </a:t>
            </a:r>
            <a:r>
              <a:rPr lang="en-US" altLang="zh-CN" dirty="0"/>
              <a:t>single</a:t>
            </a:r>
            <a:r>
              <a:rPr lang="zh-CN" altLang="en-US" dirty="0"/>
              <a:t> </a:t>
            </a:r>
            <a:r>
              <a:rPr lang="en-US" altLang="zh-CN" dirty="0"/>
              <a:t>site cross-region</a:t>
            </a:r>
            <a:r>
              <a:rPr lang="zh-CN" altLang="en-US" dirty="0"/>
              <a:t> </a:t>
            </a:r>
            <a:r>
              <a:rPr lang="en-US" altLang="zh-CN" dirty="0"/>
              <a:t>transactions</a:t>
            </a:r>
            <a:r>
              <a:rPr lang="zh-CN" altLang="en-US" dirty="0"/>
              <a:t> </a:t>
            </a:r>
            <a:r>
              <a:rPr lang="en-US" altLang="zh-CN" dirty="0"/>
              <a:t>overhead!</a:t>
            </a:r>
            <a:r>
              <a:rPr lang="zh-CN" altLang="en-US" dirty="0"/>
              <a:t> </a:t>
            </a:r>
            <a:endParaRPr lang="en-US" altLang="zh-CN" dirty="0"/>
          </a:p>
        </p:txBody>
      </p:sp>
    </p:spTree>
    <p:extLst>
      <p:ext uri="{BB962C8B-B14F-4D97-AF65-F5344CB8AC3E}">
        <p14:creationId xmlns:p14="http://schemas.microsoft.com/office/powerpoint/2010/main" val="2555250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904962"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Research topics</a:t>
            </a:r>
          </a:p>
        </p:txBody>
      </p:sp>
      <p:pic>
        <p:nvPicPr>
          <p:cNvPr id="2" name="Picture 6" descr="中國人民大學- 維基百科，自由的百科全書">
            <a:extLst>
              <a:ext uri="{FF2B5EF4-FFF2-40B4-BE49-F238E27FC236}">
                <a16:creationId xmlns:a16="http://schemas.microsoft.com/office/drawing/2014/main" id="{70031181-4657-AF2C-93E0-DC17B3A8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960" y="1140340"/>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南京大學- 維基百科，自由的百科全書">
            <a:extLst>
              <a:ext uri="{FF2B5EF4-FFF2-40B4-BE49-F238E27FC236}">
                <a16:creationId xmlns:a16="http://schemas.microsoft.com/office/drawing/2014/main" id="{66BE6677-7870-448F-E78D-F5E4FDB4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428" y="1167838"/>
            <a:ext cx="655145" cy="822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華中科技大學- 維基百科，自由的百科全書">
            <a:extLst>
              <a:ext uri="{FF2B5EF4-FFF2-40B4-BE49-F238E27FC236}">
                <a16:creationId xmlns:a16="http://schemas.microsoft.com/office/drawing/2014/main" id="{03CE78D6-70EB-C848-329F-F76C608E9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5010" y="3934405"/>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中國科學技術大學- 維基百科，自由的百科全書">
            <a:extLst>
              <a:ext uri="{FF2B5EF4-FFF2-40B4-BE49-F238E27FC236}">
                <a16:creationId xmlns:a16="http://schemas.microsoft.com/office/drawing/2014/main" id="{66597484-F7C2-A395-6ADF-F9F6BA0FB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960" y="3934405"/>
            <a:ext cx="849705" cy="8497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338D0230-8FDD-9A3A-3055-168CE94371C1}"/>
              </a:ext>
            </a:extLst>
          </p:cNvPr>
          <p:cNvSpPr txBox="1"/>
          <p:nvPr/>
        </p:nvSpPr>
        <p:spPr>
          <a:xfrm>
            <a:off x="615042" y="1299896"/>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Transaction Processing</a:t>
            </a:r>
          </a:p>
        </p:txBody>
      </p:sp>
      <p:sp>
        <p:nvSpPr>
          <p:cNvPr id="7" name="矩形: 圆角 6">
            <a:extLst>
              <a:ext uri="{FF2B5EF4-FFF2-40B4-BE49-F238E27FC236}">
                <a16:creationId xmlns:a16="http://schemas.microsoft.com/office/drawing/2014/main" id="{C25283A1-1AC9-A35B-380F-40564DF32B46}"/>
              </a:ext>
            </a:extLst>
          </p:cNvPr>
          <p:cNvSpPr txBox="1"/>
          <p:nvPr/>
        </p:nvSpPr>
        <p:spPr>
          <a:xfrm>
            <a:off x="615042" y="4062468"/>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Storage Optimization</a:t>
            </a:r>
          </a:p>
        </p:txBody>
      </p:sp>
      <p:sp>
        <p:nvSpPr>
          <p:cNvPr id="20" name="文本框 19">
            <a:extLst>
              <a:ext uri="{FF2B5EF4-FFF2-40B4-BE49-F238E27FC236}">
                <a16:creationId xmlns:a16="http://schemas.microsoft.com/office/drawing/2014/main" id="{28A1091A-DFE8-D2A4-B7CA-9BB150F94212}"/>
              </a:ext>
            </a:extLst>
          </p:cNvPr>
          <p:cNvSpPr txBox="1"/>
          <p:nvPr/>
        </p:nvSpPr>
        <p:spPr>
          <a:xfrm>
            <a:off x="543042" y="4871872"/>
            <a:ext cx="11219543" cy="1754326"/>
          </a:xfrm>
          <a:prstGeom prst="rect">
            <a:avLst/>
          </a:prstGeom>
          <a:noFill/>
        </p:spPr>
        <p:txBody>
          <a:bodyPr wrap="square">
            <a:spAutoFit/>
          </a:bodyPr>
          <a:lstStyle/>
          <a:p>
            <a:r>
              <a:rPr lang="en-US" altLang="zh-CN" b="1" dirty="0"/>
              <a:t>VLDB’24</a:t>
            </a:r>
            <a:r>
              <a:rPr lang="en-US" altLang="zh-CN" dirty="0"/>
              <a:t> </a:t>
            </a:r>
            <a:r>
              <a:rPr lang="en-US" altLang="zh-CN" dirty="0" err="1"/>
              <a:t>FluidKV</a:t>
            </a:r>
            <a:r>
              <a:rPr lang="en-US" altLang="zh-CN" dirty="0"/>
              <a:t>: Seamlessly Bridging the Gap between Indexing Performance and Memory-Footprint on Ultra-Fast Storage (</a:t>
            </a:r>
            <a:r>
              <a:rPr lang="en-US" altLang="zh-CN" b="1" dirty="0">
                <a:solidFill>
                  <a:srgbClr val="0052D9"/>
                </a:solidFill>
              </a:rPr>
              <a:t>E3 session: Tue 15:30~17:40</a:t>
            </a:r>
            <a:r>
              <a:rPr lang="en-US" altLang="zh-CN" dirty="0"/>
              <a:t>)</a:t>
            </a:r>
            <a:endParaRPr lang="en-US" altLang="zh-CN" b="1" dirty="0"/>
          </a:p>
          <a:p>
            <a:r>
              <a:rPr lang="en-US" altLang="zh-CN" b="1" dirty="0"/>
              <a:t>SIGMOD’24</a:t>
            </a:r>
            <a:r>
              <a:rPr lang="en-US" altLang="zh-CN" dirty="0"/>
              <a:t> SALI: A Scalable Adaptive Learned Index Framework based on Probability Models</a:t>
            </a:r>
          </a:p>
          <a:p>
            <a:r>
              <a:rPr lang="en-US" altLang="zh-CN" b="1" dirty="0"/>
              <a:t>SIGMOD’24</a:t>
            </a:r>
            <a:r>
              <a:rPr lang="en-US" altLang="zh-CN" dirty="0"/>
              <a:t> Homomorphic Compression: Making Text Processing on Compression Unlimited</a:t>
            </a:r>
          </a:p>
          <a:p>
            <a:r>
              <a:rPr lang="en-US" altLang="zh-CN" b="1" dirty="0"/>
              <a:t>ICDE’24 </a:t>
            </a:r>
            <a:r>
              <a:rPr lang="zh-CN" altLang="en-US" dirty="0"/>
              <a:t>IndeXY: A Framework for Constructing Indexes Larger than Memory</a:t>
            </a:r>
            <a:endParaRPr lang="en-US" altLang="zh-CN" dirty="0"/>
          </a:p>
          <a:p>
            <a:r>
              <a:rPr lang="en-US" altLang="zh-CN" b="1" dirty="0"/>
              <a:t>TKDE’24</a:t>
            </a:r>
            <a:r>
              <a:rPr lang="en-US" altLang="zh-CN" dirty="0"/>
              <a:t> G-Learned Index: Enabling Efficient Learned Index on GPU</a:t>
            </a:r>
          </a:p>
        </p:txBody>
      </p:sp>
      <p:sp>
        <p:nvSpPr>
          <p:cNvPr id="22" name="文本框 21">
            <a:extLst>
              <a:ext uri="{FF2B5EF4-FFF2-40B4-BE49-F238E27FC236}">
                <a16:creationId xmlns:a16="http://schemas.microsoft.com/office/drawing/2014/main" id="{7A261E76-B5AA-9C46-76CE-6E1ED0AEA9C7}"/>
              </a:ext>
            </a:extLst>
          </p:cNvPr>
          <p:cNvSpPr txBox="1"/>
          <p:nvPr/>
        </p:nvSpPr>
        <p:spPr>
          <a:xfrm>
            <a:off x="543042" y="2065379"/>
            <a:ext cx="11648958" cy="1754326"/>
          </a:xfrm>
          <a:prstGeom prst="rect">
            <a:avLst/>
          </a:prstGeom>
          <a:noFill/>
        </p:spPr>
        <p:txBody>
          <a:bodyPr wrap="square">
            <a:spAutoFit/>
          </a:bodyPr>
          <a:lstStyle/>
          <a:p>
            <a:r>
              <a:rPr lang="en-US" altLang="zh-CN" b="1" dirty="0"/>
              <a:t>VLDB’24 </a:t>
            </a:r>
            <a:r>
              <a:rPr lang="en-US" altLang="zh-CN" dirty="0"/>
              <a:t>The Art of Latency Hiding in Modern Database Engines (</a:t>
            </a:r>
            <a:r>
              <a:rPr lang="en-US" altLang="zh-CN" b="1" dirty="0">
                <a:solidFill>
                  <a:srgbClr val="0052D9"/>
                </a:solidFill>
              </a:rPr>
              <a:t>C4 session: Wed 11:00~12:30</a:t>
            </a:r>
            <a:r>
              <a:rPr lang="en-US" altLang="zh-CN" dirty="0"/>
              <a:t>)</a:t>
            </a:r>
          </a:p>
          <a:p>
            <a:r>
              <a:rPr lang="en-US" altLang="zh-CN" b="1" dirty="0"/>
              <a:t>VLDB’23</a:t>
            </a:r>
            <a:r>
              <a:rPr lang="en-US" altLang="zh-CN" dirty="0"/>
              <a:t> Efficient Black-Box Checking of Snapshot Isolation in Databases</a:t>
            </a:r>
          </a:p>
          <a:p>
            <a:r>
              <a:rPr lang="en-US" altLang="zh-CN" b="1" dirty="0"/>
              <a:t>VLDB’23 </a:t>
            </a:r>
            <a:r>
              <a:rPr lang="en-US" altLang="zh-CN" dirty="0"/>
              <a:t>Online Schema Evolution is (Almost) Free for Snapshot Databases</a:t>
            </a:r>
          </a:p>
          <a:p>
            <a:r>
              <a:rPr lang="en-US" altLang="zh-CN" b="1" dirty="0"/>
              <a:t>VLDBJ’23 </a:t>
            </a:r>
            <a:r>
              <a:rPr lang="en-US" altLang="zh-CN" dirty="0" err="1"/>
              <a:t>RCBench</a:t>
            </a:r>
            <a:r>
              <a:rPr lang="en-US" altLang="zh-CN" dirty="0"/>
              <a:t>: an RDMA-enabled transaction framework for analyzing concurrency control algorithms</a:t>
            </a:r>
            <a:endParaRPr lang="en-US" altLang="zh-CN" b="1" dirty="0"/>
          </a:p>
          <a:p>
            <a:r>
              <a:rPr lang="en-US" altLang="zh-CN" b="1" dirty="0"/>
              <a:t>ICDE’24</a:t>
            </a:r>
            <a:r>
              <a:rPr lang="en-US" altLang="zh-CN" dirty="0"/>
              <a:t> </a:t>
            </a:r>
            <a:r>
              <a:rPr lang="zh-CN" altLang="en-US" dirty="0"/>
              <a:t>Lion: Minimizing Distributed Transactions through Adaptive Replica Provision</a:t>
            </a:r>
            <a:endParaRPr lang="en-US" altLang="zh-CN" dirty="0"/>
          </a:p>
          <a:p>
            <a:r>
              <a:rPr lang="en-US" altLang="zh-CN" b="1" dirty="0"/>
              <a:t>TKDE’23</a:t>
            </a:r>
            <a:r>
              <a:rPr lang="en-US" altLang="zh-CN" dirty="0"/>
              <a:t> Efficiently Supporting Multi-Level Serializability in Decentralized Database Systems</a:t>
            </a:r>
            <a:endParaRPr lang="zh-CN" altLang="en-US" dirty="0"/>
          </a:p>
        </p:txBody>
      </p:sp>
      <p:pic>
        <p:nvPicPr>
          <p:cNvPr id="2050" name="Picture 2" descr="University of Texas at Austin - Wikipedia">
            <a:extLst>
              <a:ext uri="{FF2B5EF4-FFF2-40B4-BE49-F238E27FC236}">
                <a16:creationId xmlns:a16="http://schemas.microsoft.com/office/drawing/2014/main" id="{6D45ED59-A49A-463B-F358-E154A6864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061" y="3877504"/>
            <a:ext cx="882876" cy="882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enzhen University - Wikipedia">
            <a:extLst>
              <a:ext uri="{FF2B5EF4-FFF2-40B4-BE49-F238E27FC236}">
                <a16:creationId xmlns:a16="http://schemas.microsoft.com/office/drawing/2014/main" id="{C9373E32-BB6F-E3BF-BDEE-0C95B9277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2575" y="1175748"/>
            <a:ext cx="849705" cy="84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2020105"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Contact us</a:t>
            </a:r>
          </a:p>
        </p:txBody>
      </p:sp>
      <p:sp>
        <p:nvSpPr>
          <p:cNvPr id="14" name="文本框 13">
            <a:extLst>
              <a:ext uri="{FF2B5EF4-FFF2-40B4-BE49-F238E27FC236}">
                <a16:creationId xmlns:a16="http://schemas.microsoft.com/office/drawing/2014/main" id="{72DCDD53-9C1A-628B-7D8B-780B27967F79}"/>
              </a:ext>
            </a:extLst>
          </p:cNvPr>
          <p:cNvSpPr txBox="1"/>
          <p:nvPr/>
        </p:nvSpPr>
        <p:spPr>
          <a:xfrm>
            <a:off x="1282482" y="5591239"/>
            <a:ext cx="6093912" cy="369332"/>
          </a:xfrm>
          <a:prstGeom prst="rect">
            <a:avLst/>
          </a:prstGeom>
          <a:noFill/>
        </p:spPr>
        <p:txBody>
          <a:bodyPr wrap="square">
            <a:spAutoFit/>
          </a:bodyPr>
          <a:lstStyle/>
          <a:p>
            <a:r>
              <a:rPr lang="zh-CN" altLang="en-US" dirty="0"/>
              <a:t>https://join.qq.com/qingyun.html</a:t>
            </a:r>
          </a:p>
        </p:txBody>
      </p:sp>
      <p:sp>
        <p:nvSpPr>
          <p:cNvPr id="15" name="文本框 14">
            <a:extLst>
              <a:ext uri="{FF2B5EF4-FFF2-40B4-BE49-F238E27FC236}">
                <a16:creationId xmlns:a16="http://schemas.microsoft.com/office/drawing/2014/main" id="{8DAA8C33-DF21-C642-3D77-77932E75E29E}"/>
              </a:ext>
            </a:extLst>
          </p:cNvPr>
          <p:cNvSpPr txBox="1"/>
          <p:nvPr/>
        </p:nvSpPr>
        <p:spPr>
          <a:xfrm>
            <a:off x="255631" y="5082770"/>
            <a:ext cx="6093912" cy="369332"/>
          </a:xfrm>
          <a:prstGeom prst="rect">
            <a:avLst/>
          </a:prstGeom>
          <a:noFill/>
        </p:spPr>
        <p:txBody>
          <a:bodyPr wrap="square">
            <a:spAutoFit/>
          </a:bodyPr>
          <a:lstStyle/>
          <a:p>
            <a:r>
              <a:rPr lang="en-US" altLang="zh-CN" dirty="0"/>
              <a:t>Qing Yun Plan (High-level Job Position for Graduates)</a:t>
            </a:r>
            <a:endParaRPr lang="zh-CN" altLang="en-US" dirty="0"/>
          </a:p>
        </p:txBody>
      </p:sp>
      <p:sp>
        <p:nvSpPr>
          <p:cNvPr id="18" name="文本框 17">
            <a:extLst>
              <a:ext uri="{FF2B5EF4-FFF2-40B4-BE49-F238E27FC236}">
                <a16:creationId xmlns:a16="http://schemas.microsoft.com/office/drawing/2014/main" id="{18C3EF8B-31C3-93C0-A305-9A5CCC2C70A9}"/>
              </a:ext>
            </a:extLst>
          </p:cNvPr>
          <p:cNvSpPr txBox="1"/>
          <p:nvPr/>
        </p:nvSpPr>
        <p:spPr>
          <a:xfrm>
            <a:off x="7897809" y="5281368"/>
            <a:ext cx="2260277" cy="369332"/>
          </a:xfrm>
          <a:prstGeom prst="rect">
            <a:avLst/>
          </a:prstGeom>
          <a:noFill/>
        </p:spPr>
        <p:txBody>
          <a:bodyPr wrap="square">
            <a:spAutoFit/>
          </a:bodyPr>
          <a:lstStyle/>
          <a:p>
            <a:r>
              <a:rPr lang="en-US" altLang="zh-CN" dirty="0"/>
              <a:t>WeChat</a:t>
            </a:r>
            <a:endParaRPr lang="zh-CN" altLang="en-US" dirty="0"/>
          </a:p>
        </p:txBody>
      </p:sp>
      <p:pic>
        <p:nvPicPr>
          <p:cNvPr id="21" name="图片 20" descr="QR 代码&#10;&#10;描述已自动生成">
            <a:extLst>
              <a:ext uri="{FF2B5EF4-FFF2-40B4-BE49-F238E27FC236}">
                <a16:creationId xmlns:a16="http://schemas.microsoft.com/office/drawing/2014/main" id="{EBDD694A-A0A7-E78D-8BFB-16C08169A014}"/>
              </a:ext>
            </a:extLst>
          </p:cNvPr>
          <p:cNvPicPr>
            <a:picLocks noChangeAspect="1"/>
          </p:cNvPicPr>
          <p:nvPr/>
        </p:nvPicPr>
        <p:blipFill>
          <a:blip r:embed="rId3"/>
          <a:stretch>
            <a:fillRect/>
          </a:stretch>
        </p:blipFill>
        <p:spPr>
          <a:xfrm>
            <a:off x="1666578" y="2308196"/>
            <a:ext cx="2475979" cy="2464244"/>
          </a:xfrm>
          <a:prstGeom prst="rect">
            <a:avLst/>
          </a:prstGeom>
        </p:spPr>
      </p:pic>
      <p:pic>
        <p:nvPicPr>
          <p:cNvPr id="24" name="图片 23" descr="QR 代码&#10;&#10;描述已自动生成">
            <a:extLst>
              <a:ext uri="{FF2B5EF4-FFF2-40B4-BE49-F238E27FC236}">
                <a16:creationId xmlns:a16="http://schemas.microsoft.com/office/drawing/2014/main" id="{0CEA26B2-CA69-7FE8-3767-3D6E221AF2AB}"/>
              </a:ext>
            </a:extLst>
          </p:cNvPr>
          <p:cNvPicPr>
            <a:picLocks noChangeAspect="1"/>
          </p:cNvPicPr>
          <p:nvPr/>
        </p:nvPicPr>
        <p:blipFill>
          <a:blip r:embed="rId4"/>
          <a:stretch>
            <a:fillRect/>
          </a:stretch>
        </p:blipFill>
        <p:spPr>
          <a:xfrm>
            <a:off x="7140954" y="2308196"/>
            <a:ext cx="2455833" cy="2464243"/>
          </a:xfrm>
          <a:prstGeom prst="rect">
            <a:avLst/>
          </a:prstGeom>
        </p:spPr>
      </p:pic>
      <p:sp>
        <p:nvSpPr>
          <p:cNvPr id="25" name="文本框 24">
            <a:extLst>
              <a:ext uri="{FF2B5EF4-FFF2-40B4-BE49-F238E27FC236}">
                <a16:creationId xmlns:a16="http://schemas.microsoft.com/office/drawing/2014/main" id="{0DD9396C-B9F0-7D79-0F83-F45BF543D923}"/>
              </a:ext>
            </a:extLst>
          </p:cNvPr>
          <p:cNvSpPr txBox="1"/>
          <p:nvPr/>
        </p:nvSpPr>
        <p:spPr>
          <a:xfrm>
            <a:off x="4489687" y="1344798"/>
            <a:ext cx="2948184" cy="369332"/>
          </a:xfrm>
          <a:prstGeom prst="rect">
            <a:avLst/>
          </a:prstGeom>
          <a:noFill/>
        </p:spPr>
        <p:txBody>
          <a:bodyPr wrap="square">
            <a:spAutoFit/>
          </a:bodyPr>
          <a:lstStyle/>
          <a:p>
            <a:r>
              <a:rPr lang="en-US" altLang="zh-CN" dirty="0"/>
              <a:t>axingguchen@tencent.com</a:t>
            </a:r>
            <a:endParaRPr lang="zh-CN" altLang="en-US" dirty="0"/>
          </a:p>
        </p:txBody>
      </p:sp>
    </p:spTree>
    <p:extLst>
      <p:ext uri="{BB962C8B-B14F-4D97-AF65-F5344CB8AC3E}">
        <p14:creationId xmlns:p14="http://schemas.microsoft.com/office/powerpoint/2010/main" val="366027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95422" y="5263660"/>
            <a:ext cx="629005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01</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0ECD460D-F328-984D-B0DD-DA071C2B8233}"/>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616335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sp>
        <p:nvSpPr>
          <p:cNvPr id="24" name="标题 2">
            <a:extLst>
              <a:ext uri="{FF2B5EF4-FFF2-40B4-BE49-F238E27FC236}">
                <a16:creationId xmlns:a16="http://schemas.microsoft.com/office/drawing/2014/main" id="{A4C9E7B1-B55D-43EA-84BE-D5057D52C70D}"/>
              </a:ext>
            </a:extLst>
          </p:cNvPr>
          <p:cNvSpPr txBox="1">
            <a:spLocks/>
          </p:cNvSpPr>
          <p:nvPr/>
        </p:nvSpPr>
        <p:spPr>
          <a:xfrm>
            <a:off x="0" y="2690755"/>
            <a:ext cx="12191999" cy="522519"/>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rPr>
              <a:t>Thanks</a:t>
            </a:r>
            <a:endParaRPr lang="zh-CN" altLang="en-US"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791B2FE8-DA79-6E46-9E83-0E74FB0D35BF}"/>
              </a:ext>
            </a:extLst>
          </p:cNvPr>
          <p:cNvPicPr>
            <a:picLocks noChangeAspect="1"/>
          </p:cNvPicPr>
          <p:nvPr/>
        </p:nvPicPr>
        <p:blipFill>
          <a:blip r:embed="rId4"/>
          <a:stretch>
            <a:fillRect/>
          </a:stretch>
        </p:blipFill>
        <p:spPr>
          <a:xfrm>
            <a:off x="714381" y="363432"/>
            <a:ext cx="1241328" cy="589851"/>
          </a:xfrm>
          <a:prstGeom prst="rect">
            <a:avLst/>
          </a:prstGeom>
        </p:spPr>
      </p:pic>
      <p:sp>
        <p:nvSpPr>
          <p:cNvPr id="2" name="文本框 1">
            <a:extLst>
              <a:ext uri="{FF2B5EF4-FFF2-40B4-BE49-F238E27FC236}">
                <a16:creationId xmlns:a16="http://schemas.microsoft.com/office/drawing/2014/main" id="{A88C00FA-B5D2-FE82-5156-0A7E287828F4}"/>
              </a:ext>
            </a:extLst>
          </p:cNvPr>
          <p:cNvSpPr txBox="1"/>
          <p:nvPr/>
        </p:nvSpPr>
        <p:spPr>
          <a:xfrm>
            <a:off x="4560832" y="4957220"/>
            <a:ext cx="2892138" cy="738664"/>
          </a:xfrm>
          <a:prstGeom prst="rect">
            <a:avLst/>
          </a:prstGeom>
          <a:noFill/>
        </p:spPr>
        <p:txBody>
          <a:bodyPr wrap="none" rtlCol="0">
            <a:spAutoFit/>
          </a:bodyPr>
          <a:lstStyle/>
          <a:p>
            <a:pPr algn="ctr"/>
            <a:r>
              <a:rPr lang="en-US" altLang="zh-CN" sz="2400" dirty="0">
                <a:solidFill>
                  <a:schemeClr val="bg1"/>
                </a:solidFill>
              </a:rPr>
              <a:t>Yuxing Chen</a:t>
            </a:r>
          </a:p>
          <a:p>
            <a:pPr algn="ctr"/>
            <a:r>
              <a:rPr lang="en-US" altLang="zh-CN" dirty="0">
                <a:solidFill>
                  <a:schemeClr val="bg1"/>
                </a:solidFill>
              </a:rPr>
              <a:t>axingguchen@tencent.com</a:t>
            </a:r>
            <a:endParaRPr lang="zh-CN" altLang="en-US" dirty="0">
              <a:solidFill>
                <a:schemeClr val="bg1"/>
              </a:solidFill>
            </a:endParaRPr>
          </a:p>
        </p:txBody>
      </p:sp>
    </p:spTree>
    <p:extLst>
      <p:ext uri="{BB962C8B-B14F-4D97-AF65-F5344CB8AC3E}">
        <p14:creationId xmlns:p14="http://schemas.microsoft.com/office/powerpoint/2010/main" val="130839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1.3 billion monthly active users</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Honor of Kings, League of Legends</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Gaming</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JD.com</a:t>
              </a:r>
              <a:r>
                <a:rPr lang="en-US" sz="1500" dirty="0"/>
                <a:t>,</a:t>
              </a:r>
              <a:r>
                <a:rPr lang="zh-CN" altLang="en-US" sz="1500" dirty="0"/>
                <a:t> </a:t>
              </a:r>
              <a:r>
                <a:rPr lang="en-US" altLang="zh-CN" sz="1500" dirty="0"/>
                <a:t>PDD</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a:t>
              </a:r>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1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4608887" y="1773798"/>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Internal</a:t>
              </a:r>
              <a:r>
                <a:rPr lang="en-US" sz="1500" b="1" dirty="0"/>
                <a:t>: </a:t>
              </a:r>
              <a:r>
                <a:rPr lang="en-US" sz="1500" kern="1200" dirty="0"/>
                <a:t>TDSQL was created when Tencent experienced explosive business growth</a:t>
              </a:r>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1643299" y="1693825"/>
            <a:ext cx="2965588" cy="799720"/>
            <a:chOff x="0" y="841536"/>
            <a:chExt cx="2965588" cy="799720"/>
          </a:xfrm>
          <a:solidFill>
            <a:schemeClr val="accent5">
              <a:lumMod val="40000"/>
              <a:lumOff val="60000"/>
            </a:schemeClr>
          </a:solidFill>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1 from 2007</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4608887" y="293690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External: </a:t>
              </a:r>
              <a:r>
                <a:rPr lang="en-US" sz="1500" kern="1200" dirty="0"/>
                <a:t>Tencent launched its open platform, and TDSQL expanded its services beyond internal usage to cater to the industry internet</a:t>
              </a:r>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1643299" y="2856930"/>
            <a:ext cx="2965588" cy="799720"/>
            <a:chOff x="0" y="841536"/>
            <a:chExt cx="2965588" cy="799720"/>
          </a:xfrm>
          <a:solidFill>
            <a:schemeClr val="accent5">
              <a:lumMod val="40000"/>
              <a:lumOff val="60000"/>
            </a:schemeClr>
          </a:solidFill>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2 from 2009</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4608887" y="409467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Financial: </a:t>
              </a:r>
              <a:r>
                <a:rPr lang="en-US" sz="1500" kern="1200" dirty="0"/>
                <a:t>TDSQL entered the third stage by targeting prominent financial clients</a:t>
              </a:r>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1643299" y="4014697"/>
            <a:ext cx="2965588" cy="799720"/>
            <a:chOff x="0" y="841536"/>
            <a:chExt cx="2965588" cy="799720"/>
          </a:xfrm>
          <a:solidFill>
            <a:schemeClr val="accent5">
              <a:lumMod val="40000"/>
              <a:lumOff val="60000"/>
            </a:schemeClr>
          </a:solidFill>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Phase 3 from 2014</a:t>
              </a:r>
            </a:p>
          </p:txBody>
        </p:sp>
      </p:grpSp>
      <p:grpSp>
        <p:nvGrpSpPr>
          <p:cNvPr id="35" name="组合 34">
            <a:extLst>
              <a:ext uri="{FF2B5EF4-FFF2-40B4-BE49-F238E27FC236}">
                <a16:creationId xmlns:a16="http://schemas.microsoft.com/office/drawing/2014/main" id="{0BF372CE-8467-4CFF-5A3F-BB1C9C669A49}"/>
              </a:ext>
            </a:extLst>
          </p:cNvPr>
          <p:cNvGrpSpPr/>
          <p:nvPr/>
        </p:nvGrpSpPr>
        <p:grpSpPr>
          <a:xfrm>
            <a:off x="4577657" y="5252437"/>
            <a:ext cx="5272158" cy="639776"/>
            <a:chOff x="2965588" y="921509"/>
            <a:chExt cx="5272158" cy="639776"/>
          </a:xfrm>
        </p:grpSpPr>
        <p:sp>
          <p:nvSpPr>
            <p:cNvPr id="36" name="矩形: 圆顶角 35">
              <a:extLst>
                <a:ext uri="{FF2B5EF4-FFF2-40B4-BE49-F238E27FC236}">
                  <a16:creationId xmlns:a16="http://schemas.microsoft.com/office/drawing/2014/main" id="{A1BF7505-DC33-B74C-CB5B-AF3832203CA2}"/>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7" name="矩形: 圆顶角 4">
              <a:extLst>
                <a:ext uri="{FF2B5EF4-FFF2-40B4-BE49-F238E27FC236}">
                  <a16:creationId xmlns:a16="http://schemas.microsoft.com/office/drawing/2014/main" id="{AE6AE03E-A3A6-10BA-0648-411DE371F669}"/>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S</a:t>
              </a:r>
              <a:r>
                <a:rPr lang="en-US" altLang="zh-CN" sz="1500" b="1" kern="1200" dirty="0"/>
                <a:t>caling: </a:t>
              </a:r>
              <a:r>
                <a:rPr lang="en-US" sz="1500" kern="1200" dirty="0"/>
                <a:t>TDSQL aims to reproduce the current technology to scale to various industries</a:t>
              </a:r>
            </a:p>
          </p:txBody>
        </p:sp>
      </p:grpSp>
      <p:grpSp>
        <p:nvGrpSpPr>
          <p:cNvPr id="38" name="组合 37">
            <a:extLst>
              <a:ext uri="{FF2B5EF4-FFF2-40B4-BE49-F238E27FC236}">
                <a16:creationId xmlns:a16="http://schemas.microsoft.com/office/drawing/2014/main" id="{CDD966A0-09A6-D9E7-0ED4-82E1A1816085}"/>
              </a:ext>
            </a:extLst>
          </p:cNvPr>
          <p:cNvGrpSpPr/>
          <p:nvPr/>
        </p:nvGrpSpPr>
        <p:grpSpPr>
          <a:xfrm>
            <a:off x="1612069" y="5172464"/>
            <a:ext cx="2965588" cy="799720"/>
            <a:chOff x="0" y="841536"/>
            <a:chExt cx="2965588" cy="799720"/>
          </a:xfrm>
          <a:solidFill>
            <a:schemeClr val="accent5">
              <a:lumMod val="40000"/>
              <a:lumOff val="60000"/>
            </a:schemeClr>
          </a:solidFill>
        </p:grpSpPr>
        <p:sp>
          <p:nvSpPr>
            <p:cNvPr id="39" name="矩形: 圆角 38">
              <a:extLst>
                <a:ext uri="{FF2B5EF4-FFF2-40B4-BE49-F238E27FC236}">
                  <a16:creationId xmlns:a16="http://schemas.microsoft.com/office/drawing/2014/main" id="{90C135CD-9C01-C87D-5897-0D6CBADA8079}"/>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40" name="矩形: 圆角 6">
              <a:extLst>
                <a:ext uri="{FF2B5EF4-FFF2-40B4-BE49-F238E27FC236}">
                  <a16:creationId xmlns:a16="http://schemas.microsoft.com/office/drawing/2014/main" id="{0C544958-7A53-3153-4607-277DD623732A}"/>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dirty="0">
                  <a:solidFill>
                    <a:schemeClr val="tx1"/>
                  </a:solidFill>
                </a:rPr>
                <a:t>Phase 4 from 2022</a:t>
              </a:r>
              <a:endParaRPr lang="en-US" sz="2400" kern="1200" dirty="0">
                <a:solidFill>
                  <a:schemeClr val="tx1"/>
                </a:solidFill>
              </a:endParaRPr>
            </a:p>
          </p:txBody>
        </p:sp>
      </p:grpSp>
      <p:sp>
        <p:nvSpPr>
          <p:cNvPr id="3" name="文本框 2">
            <a:extLst>
              <a:ext uri="{FF2B5EF4-FFF2-40B4-BE49-F238E27FC236}">
                <a16:creationId xmlns:a16="http://schemas.microsoft.com/office/drawing/2014/main" id="{0BFE035A-9B84-2F4C-56AB-045E8B35395A}"/>
              </a:ext>
            </a:extLst>
          </p:cNvPr>
          <p:cNvSpPr txBox="1"/>
          <p:nvPr/>
        </p:nvSpPr>
        <p:spPr>
          <a:xfrm>
            <a:off x="6080061" y="504000"/>
            <a:ext cx="3738524" cy="461665"/>
          </a:xfrm>
          <a:prstGeom prst="rect">
            <a:avLst/>
          </a:prstGeom>
          <a:noFill/>
        </p:spPr>
        <p:txBody>
          <a:bodyPr wrap="none" rtlCol="0">
            <a:spAutoFit/>
          </a:bodyPr>
          <a:lstStyle/>
          <a:p>
            <a:r>
              <a:rPr kumimoji="1" lang="en-US" altLang="zh-CN" sz="2400" b="1" u="sng" dirty="0">
                <a:solidFill>
                  <a:srgbClr val="FF0000"/>
                </a:solidFill>
                <a:latin typeface="TencentSans W7" panose="020C04030202040F0204" pitchFamily="34" charset="-122"/>
                <a:ea typeface="TencentSans W7" panose="020C04030202040F0204" pitchFamily="34" charset="-122"/>
              </a:rPr>
              <a:t>T</a:t>
            </a:r>
            <a:r>
              <a:rPr kumimoji="1" lang="en-US" altLang="zh-CN" sz="2400" b="1" dirty="0">
                <a:solidFill>
                  <a:srgbClr val="FF0000"/>
                </a:solidFill>
                <a:latin typeface="TencentSans W7" panose="020C04030202040F0204" pitchFamily="34" charset="-122"/>
                <a:ea typeface="TencentSans W7" panose="020C04030202040F0204" pitchFamily="34" charset="-122"/>
              </a:rPr>
              <a:t>encent </a:t>
            </a:r>
            <a:r>
              <a:rPr kumimoji="1" lang="en-US" altLang="zh-CN" sz="2400" b="1" u="sng" dirty="0">
                <a:solidFill>
                  <a:srgbClr val="FF0000"/>
                </a:solidFill>
                <a:latin typeface="TencentSans W7" panose="020C04030202040F0204" pitchFamily="34" charset="-122"/>
                <a:ea typeface="TencentSans W7" panose="020C04030202040F0204" pitchFamily="34" charset="-122"/>
              </a:rPr>
              <a:t>D</a:t>
            </a:r>
            <a:r>
              <a:rPr kumimoji="1" lang="en-US" altLang="zh-CN" sz="2400" b="1" dirty="0">
                <a:solidFill>
                  <a:srgbClr val="FF0000"/>
                </a:solidFill>
                <a:latin typeface="TencentSans W7" panose="020C04030202040F0204" pitchFamily="34" charset="-122"/>
                <a:ea typeface="TencentSans W7" panose="020C04030202040F0204" pitchFamily="34" charset="-122"/>
              </a:rPr>
              <a:t>istributed SQL</a:t>
            </a:r>
          </a:p>
        </p:txBody>
      </p:sp>
    </p:spTree>
    <p:extLst>
      <p:ext uri="{BB962C8B-B14F-4D97-AF65-F5344CB8AC3E}">
        <p14:creationId xmlns:p14="http://schemas.microsoft.com/office/powerpoint/2010/main" val="352664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423654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Product Matrix</a:t>
            </a:r>
          </a:p>
        </p:txBody>
      </p:sp>
      <p:pic>
        <p:nvPicPr>
          <p:cNvPr id="3" name="图片 2" descr="图形用户界面, 应用程序, 网站&#10;&#10;描述已自动生成">
            <a:extLst>
              <a:ext uri="{FF2B5EF4-FFF2-40B4-BE49-F238E27FC236}">
                <a16:creationId xmlns:a16="http://schemas.microsoft.com/office/drawing/2014/main" id="{85633F89-5F5C-9A66-7CD9-3482631845E5}"/>
              </a:ext>
            </a:extLst>
          </p:cNvPr>
          <p:cNvPicPr>
            <a:picLocks noChangeAspect="1"/>
          </p:cNvPicPr>
          <p:nvPr/>
        </p:nvPicPr>
        <p:blipFill>
          <a:blip r:embed="rId3"/>
          <a:stretch>
            <a:fillRect/>
          </a:stretch>
        </p:blipFill>
        <p:spPr>
          <a:xfrm>
            <a:off x="615042" y="1265828"/>
            <a:ext cx="10616522" cy="4872425"/>
          </a:xfrm>
          <a:prstGeom prst="rect">
            <a:avLst/>
          </a:prstGeom>
        </p:spPr>
      </p:pic>
      <p:sp>
        <p:nvSpPr>
          <p:cNvPr id="9" name="矩形 8">
            <a:extLst>
              <a:ext uri="{FF2B5EF4-FFF2-40B4-BE49-F238E27FC236}">
                <a16:creationId xmlns:a16="http://schemas.microsoft.com/office/drawing/2014/main" id="{D9375390-39D4-A60A-FAA8-483846AD35EE}"/>
              </a:ext>
            </a:extLst>
          </p:cNvPr>
          <p:cNvSpPr/>
          <p:nvPr/>
        </p:nvSpPr>
        <p:spPr bwMode="auto">
          <a:xfrm>
            <a:off x="895209" y="3609474"/>
            <a:ext cx="1302559" cy="1010653"/>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buFont typeface="Arial" panose="020B0604020202020204" pitchFamily="34" charset="0"/>
              <a:buNone/>
            </a:pPr>
            <a:endParaRPr lang="zh-CN" altLang="en-US" dirty="0">
              <a:latin typeface="Microsoft YaHei Light" panose="020B0502040204020203" pitchFamily="34" charset="-122"/>
              <a:ea typeface="Microsoft YaHei Light" panose="020B0502040204020203" pitchFamily="34" charset="-122"/>
            </a:endParaRPr>
          </a:p>
        </p:txBody>
      </p:sp>
      <p:sp>
        <p:nvSpPr>
          <p:cNvPr id="10" name="文本框 9">
            <a:extLst>
              <a:ext uri="{FF2B5EF4-FFF2-40B4-BE49-F238E27FC236}">
                <a16:creationId xmlns:a16="http://schemas.microsoft.com/office/drawing/2014/main" id="{E14E2F9C-8945-FF72-5A87-BD20AF0996B9}"/>
              </a:ext>
            </a:extLst>
          </p:cNvPr>
          <p:cNvSpPr txBox="1"/>
          <p:nvPr/>
        </p:nvSpPr>
        <p:spPr>
          <a:xfrm>
            <a:off x="202504" y="2694314"/>
            <a:ext cx="1257075" cy="369332"/>
          </a:xfrm>
          <a:prstGeom prst="rect">
            <a:avLst/>
          </a:prstGeom>
          <a:noFill/>
        </p:spPr>
        <p:txBody>
          <a:bodyPr wrap="none" rtlCol="0">
            <a:spAutoFit/>
          </a:bodyPr>
          <a:lstStyle/>
          <a:p>
            <a:r>
              <a:rPr lang="en-US" altLang="zh-CN" dirty="0">
                <a:solidFill>
                  <a:srgbClr val="FF0000"/>
                </a:solidFill>
              </a:rPr>
              <a:t>Today’ talk</a:t>
            </a:r>
            <a:endParaRPr lang="zh-CN" altLang="en-US" dirty="0">
              <a:solidFill>
                <a:srgbClr val="FF0000"/>
              </a:solidFill>
            </a:endParaRPr>
          </a:p>
        </p:txBody>
      </p:sp>
      <p:cxnSp>
        <p:nvCxnSpPr>
          <p:cNvPr id="11" name="直接箭头连接符 10">
            <a:extLst>
              <a:ext uri="{FF2B5EF4-FFF2-40B4-BE49-F238E27FC236}">
                <a16:creationId xmlns:a16="http://schemas.microsoft.com/office/drawing/2014/main" id="{7BDB5289-D4C3-68F5-C6D6-3349E3C4C426}"/>
              </a:ext>
            </a:extLst>
          </p:cNvPr>
          <p:cNvCxnSpPr>
            <a:cxnSpLocks/>
            <a:stCxn id="10" idx="2"/>
          </p:cNvCxnSpPr>
          <p:nvPr/>
        </p:nvCxnSpPr>
        <p:spPr>
          <a:xfrm>
            <a:off x="831042" y="3063646"/>
            <a:ext cx="288000" cy="450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8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33604" y="5284484"/>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Applications</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02</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41328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38899"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Scale and User Cases</a:t>
            </a:r>
          </a:p>
        </p:txBody>
      </p:sp>
      <p:grpSp>
        <p:nvGrpSpPr>
          <p:cNvPr id="14" name="组合 13">
            <a:extLst>
              <a:ext uri="{FF2B5EF4-FFF2-40B4-BE49-F238E27FC236}">
                <a16:creationId xmlns:a16="http://schemas.microsoft.com/office/drawing/2014/main" id="{68CE0D02-354C-7143-9266-1D67821480BF}"/>
              </a:ext>
            </a:extLst>
          </p:cNvPr>
          <p:cNvGrpSpPr/>
          <p:nvPr/>
        </p:nvGrpSpPr>
        <p:grpSpPr>
          <a:xfrm>
            <a:off x="3428600" y="4747859"/>
            <a:ext cx="2267809" cy="977898"/>
            <a:chOff x="784149" y="4084347"/>
            <a:chExt cx="2267809" cy="977898"/>
          </a:xfrm>
        </p:grpSpPr>
        <p:sp>
          <p:nvSpPr>
            <p:cNvPr id="15" name="文本框 14">
              <a:extLst>
                <a:ext uri="{FF2B5EF4-FFF2-40B4-BE49-F238E27FC236}">
                  <a16:creationId xmlns:a16="http://schemas.microsoft.com/office/drawing/2014/main" id="{16537553-6502-5848-9C7F-6726804BB4F9}"/>
                </a:ext>
              </a:extLst>
            </p:cNvPr>
            <p:cNvSpPr txBox="1"/>
            <p:nvPr/>
          </p:nvSpPr>
          <p:spPr>
            <a:xfrm>
              <a:off x="784150" y="4084347"/>
              <a:ext cx="22678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1,000,000</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A1DDBE5D-ACD6-B749-91D7-A2B24B3947B9}"/>
                </a:ext>
              </a:extLst>
            </p:cNvPr>
            <p:cNvSpPr txBox="1"/>
            <p:nvPr/>
          </p:nvSpPr>
          <p:spPr>
            <a:xfrm>
              <a:off x="784149" y="4600580"/>
              <a:ext cx="1903586"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Core Number</a:t>
              </a:r>
              <a:endParaRPr kumimoji="0" lang="en-US" altLang="zh-CN"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grpSp>
        <p:nvGrpSpPr>
          <p:cNvPr id="17" name="组合 16">
            <a:extLst>
              <a:ext uri="{FF2B5EF4-FFF2-40B4-BE49-F238E27FC236}">
                <a16:creationId xmlns:a16="http://schemas.microsoft.com/office/drawing/2014/main" id="{A72F139E-F055-4044-8609-421CDD8C5E64}"/>
              </a:ext>
            </a:extLst>
          </p:cNvPr>
          <p:cNvGrpSpPr/>
          <p:nvPr/>
        </p:nvGrpSpPr>
        <p:grpSpPr>
          <a:xfrm>
            <a:off x="6182910" y="4720642"/>
            <a:ext cx="2252283" cy="977898"/>
            <a:chOff x="799674" y="5288116"/>
            <a:chExt cx="2252283" cy="977898"/>
          </a:xfrm>
        </p:grpSpPr>
        <p:sp>
          <p:nvSpPr>
            <p:cNvPr id="18" name="文本框 17">
              <a:extLst>
                <a:ext uri="{FF2B5EF4-FFF2-40B4-BE49-F238E27FC236}">
                  <a16:creationId xmlns:a16="http://schemas.microsoft.com/office/drawing/2014/main" id="{0BD5F925-8E74-3B4F-963A-A72F8ACBB1B2}"/>
                </a:ext>
              </a:extLst>
            </p:cNvPr>
            <p:cNvSpPr txBox="1"/>
            <p:nvPr/>
          </p:nvSpPr>
          <p:spPr>
            <a:xfrm>
              <a:off x="799676" y="5288116"/>
              <a:ext cx="14797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 </a:t>
              </a:r>
              <a:r>
                <a:rPr lang="en-US" altLang="zh-CN" sz="1600" b="1" dirty="0">
                  <a:solidFill>
                    <a:srgbClr val="016EFF"/>
                  </a:solidFill>
                  <a:latin typeface="DIN Alternate" panose="020B0500000000000000" pitchFamily="34" charset="0"/>
                  <a:ea typeface="PingFang SC" panose="020B0400000000000000" pitchFamily="34" charset="-122"/>
                </a:rPr>
                <a:t>+</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PB</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726627F-5295-5047-98CC-48BCC64B2351}"/>
                </a:ext>
              </a:extLst>
            </p:cNvPr>
            <p:cNvSpPr txBox="1"/>
            <p:nvPr/>
          </p:nvSpPr>
          <p:spPr>
            <a:xfrm>
              <a:off x="799674" y="5804349"/>
              <a:ext cx="2252283" cy="461665"/>
            </a:xfrm>
            <a:prstGeom prst="rect">
              <a:avLst/>
            </a:prstGeom>
            <a:noFill/>
          </p:spPr>
          <p:txBody>
            <a:bodyPr wrap="square" rtlCol="0">
              <a:spAutoFit/>
            </a:bodyPr>
            <a:lstStyle/>
            <a:p>
              <a:pPr lvl="0" defTabSz="914400">
                <a:defRPr/>
              </a:pPr>
              <a:r>
                <a:rPr lang="en-US" altLang="zh-CN" sz="1200" dirty="0">
                  <a:solidFill>
                    <a:srgbClr val="787878"/>
                  </a:solidFill>
                  <a:latin typeface="Microsoft YaHei Light" panose="020B0502040204020203" pitchFamily="34" charset="-122"/>
                  <a:ea typeface="Microsoft YaHei Light" panose="020B0502040204020203" pitchFamily="34" charset="-122"/>
                </a:rPr>
                <a:t>Tencent Cloud Database Billing Storage</a:t>
              </a:r>
              <a:endParaRPr kumimoji="0" lang="zh-CN" altLang="en-US"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pic>
        <p:nvPicPr>
          <p:cNvPr id="26" name="图片 25" descr="图片包含 人, 女孩, 年轻, 小&#10;&#10;描述已自动生成">
            <a:extLst>
              <a:ext uri="{FF2B5EF4-FFF2-40B4-BE49-F238E27FC236}">
                <a16:creationId xmlns:a16="http://schemas.microsoft.com/office/drawing/2014/main" id="{CE4EA288-908A-AE4E-BA65-1B5C7D0C8A1E}"/>
              </a:ext>
            </a:extLst>
          </p:cNvPr>
          <p:cNvPicPr>
            <a:picLocks noChangeAspect="1"/>
          </p:cNvPicPr>
          <p:nvPr/>
        </p:nvPicPr>
        <p:blipFill>
          <a:blip r:embed="rId3"/>
          <a:stretch>
            <a:fillRect/>
          </a:stretch>
        </p:blipFill>
        <p:spPr>
          <a:xfrm>
            <a:off x="6894990" y="3024168"/>
            <a:ext cx="767650" cy="767650"/>
          </a:xfrm>
          <a:prstGeom prst="rect">
            <a:avLst/>
          </a:prstGeom>
        </p:spPr>
      </p:pic>
      <p:pic>
        <p:nvPicPr>
          <p:cNvPr id="2" name="Picture 1">
            <a:extLst>
              <a:ext uri="{FF2B5EF4-FFF2-40B4-BE49-F238E27FC236}">
                <a16:creationId xmlns:a16="http://schemas.microsoft.com/office/drawing/2014/main" id="{16160472-4173-DA45-9A00-843AAD1916BD}"/>
              </a:ext>
            </a:extLst>
          </p:cNvPr>
          <p:cNvPicPr>
            <a:picLocks noChangeAspect="1"/>
          </p:cNvPicPr>
          <p:nvPr/>
        </p:nvPicPr>
        <p:blipFill>
          <a:blip r:embed="rId4"/>
          <a:stretch>
            <a:fillRect/>
          </a:stretch>
        </p:blipFill>
        <p:spPr>
          <a:xfrm>
            <a:off x="1423857" y="2806040"/>
            <a:ext cx="1233789" cy="951932"/>
          </a:xfrm>
          <a:prstGeom prst="rect">
            <a:avLst/>
          </a:prstGeom>
        </p:spPr>
      </p:pic>
      <p:grpSp>
        <p:nvGrpSpPr>
          <p:cNvPr id="28" name="Group 27">
            <a:extLst>
              <a:ext uri="{FF2B5EF4-FFF2-40B4-BE49-F238E27FC236}">
                <a16:creationId xmlns:a16="http://schemas.microsoft.com/office/drawing/2014/main" id="{F1C32CC9-ABBB-1E44-96D4-328A9F5AB634}"/>
              </a:ext>
            </a:extLst>
          </p:cNvPr>
          <p:cNvGrpSpPr/>
          <p:nvPr/>
        </p:nvGrpSpPr>
        <p:grpSpPr>
          <a:xfrm>
            <a:off x="1209121" y="1606883"/>
            <a:ext cx="1593114" cy="794092"/>
            <a:chOff x="26" y="0"/>
            <a:chExt cx="2537073" cy="777600"/>
          </a:xfrm>
        </p:grpSpPr>
        <p:sp>
          <p:nvSpPr>
            <p:cNvPr id="29" name="Rectangle 28">
              <a:extLst>
                <a:ext uri="{FF2B5EF4-FFF2-40B4-BE49-F238E27FC236}">
                  <a16:creationId xmlns:a16="http://schemas.microsoft.com/office/drawing/2014/main" id="{ED805BFA-D9CD-D445-B27A-84A317336607}"/>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0" name="TextBox 29">
              <a:extLst>
                <a:ext uri="{FF2B5EF4-FFF2-40B4-BE49-F238E27FC236}">
                  <a16:creationId xmlns:a16="http://schemas.microsoft.com/office/drawing/2014/main" id="{54307586-8286-D24B-92D5-438233B2E0E9}"/>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Financial</a:t>
              </a:r>
            </a:p>
          </p:txBody>
        </p:sp>
      </p:grpSp>
      <p:grpSp>
        <p:nvGrpSpPr>
          <p:cNvPr id="34" name="Group 33">
            <a:extLst>
              <a:ext uri="{FF2B5EF4-FFF2-40B4-BE49-F238E27FC236}">
                <a16:creationId xmlns:a16="http://schemas.microsoft.com/office/drawing/2014/main" id="{4D787FA3-96DD-2A40-A99E-67BF7C5A5923}"/>
              </a:ext>
            </a:extLst>
          </p:cNvPr>
          <p:cNvGrpSpPr/>
          <p:nvPr/>
        </p:nvGrpSpPr>
        <p:grpSpPr>
          <a:xfrm>
            <a:off x="6482258" y="1682752"/>
            <a:ext cx="1593114" cy="794092"/>
            <a:chOff x="26" y="0"/>
            <a:chExt cx="2537073" cy="777600"/>
          </a:xfrm>
        </p:grpSpPr>
        <p:sp>
          <p:nvSpPr>
            <p:cNvPr id="35" name="Rectangle 34">
              <a:extLst>
                <a:ext uri="{FF2B5EF4-FFF2-40B4-BE49-F238E27FC236}">
                  <a16:creationId xmlns:a16="http://schemas.microsoft.com/office/drawing/2014/main" id="{636D9AFC-1475-4A44-861D-DFB411EE4D30}"/>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TextBox 35">
              <a:extLst>
                <a:ext uri="{FF2B5EF4-FFF2-40B4-BE49-F238E27FC236}">
                  <a16:creationId xmlns:a16="http://schemas.microsoft.com/office/drawing/2014/main" id="{E87F317D-265C-234D-A7D4-9A16E8A59902}"/>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dirty="0"/>
                <a:t>Entertainment</a:t>
              </a:r>
              <a:endParaRPr lang="en-US" sz="2400" kern="1200" dirty="0"/>
            </a:p>
          </p:txBody>
        </p:sp>
      </p:grpSp>
      <p:cxnSp>
        <p:nvCxnSpPr>
          <p:cNvPr id="9" name="直线连接符 8">
            <a:extLst>
              <a:ext uri="{FF2B5EF4-FFF2-40B4-BE49-F238E27FC236}">
                <a16:creationId xmlns:a16="http://schemas.microsoft.com/office/drawing/2014/main" id="{6DB0525E-FD91-A047-A4A1-50853E8DAA0B}"/>
              </a:ext>
            </a:extLst>
          </p:cNvPr>
          <p:cNvCxnSpPr>
            <a:cxnSpLocks/>
          </p:cNvCxnSpPr>
          <p:nvPr/>
        </p:nvCxnSpPr>
        <p:spPr>
          <a:xfrm>
            <a:off x="932519" y="4441575"/>
            <a:ext cx="952778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ED8460B-D8CE-B283-420C-23ECBB79A49F}"/>
              </a:ext>
            </a:extLst>
          </p:cNvPr>
          <p:cNvSpPr txBox="1"/>
          <p:nvPr/>
        </p:nvSpPr>
        <p:spPr>
          <a:xfrm>
            <a:off x="3066071" y="2231759"/>
            <a:ext cx="3626314" cy="1477328"/>
          </a:xfrm>
          <a:prstGeom prst="rect">
            <a:avLst/>
          </a:prstGeom>
          <a:noFill/>
        </p:spPr>
        <p:txBody>
          <a:bodyPr wrap="none" rtlCol="0">
            <a:spAutoFit/>
          </a:bodyPr>
          <a:lstStyle/>
          <a:p>
            <a:r>
              <a:rPr lang="en-US" altLang="zh-CN" b="1" dirty="0"/>
              <a:t>Active users: </a:t>
            </a:r>
            <a:r>
              <a:rPr lang="en-US" altLang="zh-CN" dirty="0"/>
              <a:t>1.3 billion</a:t>
            </a:r>
          </a:p>
          <a:p>
            <a:endParaRPr lang="en-US" altLang="zh-CN" dirty="0"/>
          </a:p>
          <a:p>
            <a:r>
              <a:rPr lang="en-US" altLang="zh-CN" b="1" dirty="0"/>
              <a:t>Daily transaction: </a:t>
            </a:r>
            <a:r>
              <a:rPr lang="en-US" altLang="zh-CN" dirty="0"/>
              <a:t>1 billion</a:t>
            </a:r>
          </a:p>
          <a:p>
            <a:endParaRPr lang="en-US" altLang="zh-CN" dirty="0"/>
          </a:p>
          <a:p>
            <a:r>
              <a:rPr lang="en-US" altLang="zh-CN" dirty="0"/>
              <a:t>(0.58 billion from Visa Global 2023)</a:t>
            </a:r>
            <a:endParaRPr lang="zh-CN" altLang="en-US" dirty="0"/>
          </a:p>
        </p:txBody>
      </p:sp>
      <p:sp>
        <p:nvSpPr>
          <p:cNvPr id="11" name="文本框 10">
            <a:extLst>
              <a:ext uri="{FF2B5EF4-FFF2-40B4-BE49-F238E27FC236}">
                <a16:creationId xmlns:a16="http://schemas.microsoft.com/office/drawing/2014/main" id="{6DD2ADDE-BD5E-3426-9549-88EB9CAC214B}"/>
              </a:ext>
            </a:extLst>
          </p:cNvPr>
          <p:cNvSpPr txBox="1"/>
          <p:nvPr/>
        </p:nvSpPr>
        <p:spPr>
          <a:xfrm>
            <a:off x="8476874" y="2231759"/>
            <a:ext cx="3498073" cy="1477328"/>
          </a:xfrm>
          <a:prstGeom prst="rect">
            <a:avLst/>
          </a:prstGeom>
          <a:noFill/>
        </p:spPr>
        <p:txBody>
          <a:bodyPr wrap="none" rtlCol="0">
            <a:spAutoFit/>
          </a:bodyPr>
          <a:lstStyle/>
          <a:p>
            <a:r>
              <a:rPr lang="en-US" altLang="zh-CN" b="1" dirty="0"/>
              <a:t>Active users: </a:t>
            </a:r>
            <a:r>
              <a:rPr lang="en-US" altLang="zh-CN" dirty="0"/>
              <a:t>100 million</a:t>
            </a:r>
          </a:p>
          <a:p>
            <a:endParaRPr lang="en-US" altLang="zh-CN" dirty="0"/>
          </a:p>
          <a:p>
            <a:r>
              <a:rPr lang="en-US" altLang="zh-CN" b="1" dirty="0"/>
              <a:t>Daily transaction: </a:t>
            </a:r>
            <a:r>
              <a:rPr lang="en-US" altLang="zh-CN" dirty="0"/>
              <a:t>10 million</a:t>
            </a:r>
          </a:p>
          <a:p>
            <a:endParaRPr lang="en-US" altLang="zh-CN" dirty="0"/>
          </a:p>
          <a:p>
            <a:r>
              <a:rPr lang="en-US" altLang="zh-CN" dirty="0"/>
              <a:t>(The player count is much higher)</a:t>
            </a:r>
            <a:endParaRPr lang="zh-CN" altLang="en-US" dirty="0"/>
          </a:p>
        </p:txBody>
      </p:sp>
    </p:spTree>
    <p:extLst>
      <p:ext uri="{BB962C8B-B14F-4D97-AF65-F5344CB8AC3E}">
        <p14:creationId xmlns:p14="http://schemas.microsoft.com/office/powerpoint/2010/main" val="262105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368241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Typical Applications</a:t>
            </a: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543042" y="5620915"/>
            <a:ext cx="1175322"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Banking</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129684" y="5627909"/>
            <a:ext cx="13612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Securities</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3697776" y="5627859"/>
            <a:ext cx="1715021"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Government</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457116" y="5620915"/>
            <a:ext cx="157447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E-meetings</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372024" y="5627909"/>
            <a:ext cx="1122423"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Finance</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8772778" y="5627859"/>
            <a:ext cx="1723100"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E-commerce</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30" name="对话气泡: 矩形 29">
            <a:extLst>
              <a:ext uri="{FF2B5EF4-FFF2-40B4-BE49-F238E27FC236}">
                <a16:creationId xmlns:a16="http://schemas.microsoft.com/office/drawing/2014/main" id="{928B4E1A-8DF4-F3CC-FDB7-510117381129}"/>
              </a:ext>
            </a:extLst>
          </p:cNvPr>
          <p:cNvSpPr/>
          <p:nvPr/>
        </p:nvSpPr>
        <p:spPr bwMode="auto">
          <a:xfrm>
            <a:off x="567714" y="1745673"/>
            <a:ext cx="9695467" cy="1936506"/>
          </a:xfrm>
          <a:prstGeom prst="wedgeRectCallout">
            <a:avLst>
              <a:gd name="adj1" fmla="val -39702"/>
              <a:gd name="adj2" fmla="val 76846"/>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en-US" altLang="zh-CN" b="1" dirty="0">
                <a:latin typeface="Microsoft YaHei Light" panose="020B0502040204020203" pitchFamily="34" charset="-122"/>
                <a:ea typeface="Microsoft YaHei Light" panose="020B0502040204020203" pitchFamily="34" charset="-122"/>
              </a:rPr>
              <a:t>7 out of the top 10 </a:t>
            </a:r>
            <a:r>
              <a:rPr lang="en-US" altLang="zh-CN" dirty="0">
                <a:latin typeface="Microsoft YaHei Light" panose="020B0502040204020203" pitchFamily="34" charset="-122"/>
                <a:ea typeface="Microsoft YaHei Light" panose="020B0502040204020203" pitchFamily="34" charset="-122"/>
              </a:rPr>
              <a:t>banks in China have already adopted TDSQL as their core system for services such as deposits, loans, payments, general ledger, and common operations.</a:t>
            </a: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9856405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220"/>
  <p:tag name="KSO_WM_UNIT_ID" val="custom20204220_4*l_h_i*1_2_2"/>
  <p:tag name="KSO_WM_UNIT_LINE_FORE_SCHEMECOLOR_INDEX" val="5"/>
  <p:tag name="KSO_WM_UNIT_LINE_FILL_TYPE" val="2"/>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3_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3_1"/>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220"/>
  <p:tag name="KSO_WM_UNIT_ID" val="custom20204220_4*l_h_i*1_3_1"/>
  <p:tag name="KSO_WM_UNIT_TEXT_FILL_FORE_SCHEMECOLOR_INDEX" val="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LAYERLEVEL" val="1_1_1"/>
  <p:tag name="KSO_WM_TAG_VERSION" val="1.0"/>
  <p:tag name="KSO_WM_BEAUTIFY_FLAG" val="#wm#"/>
  <p:tag name="KSO_WM_TEMPLATE_CATEGORY" val="custom"/>
  <p:tag name="KSO_WM_TEMPLATE_INDEX" val="20204220"/>
  <p:tag name="KSO_WM_UNIT_ID" val="custom20204220_4*l_h_i*1_3_2"/>
  <p:tag name="KSO_WM_UNIT_LINE_FORE_SCHEMECOLOR_INDEX" val="5"/>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4_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4_1"/>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220"/>
  <p:tag name="KSO_WM_UNIT_ID" val="custom20204220_4*l_h_i*1_4_1"/>
  <p:tag name="KSO_WM_UNIT_TEXT_FILL_FORE_SCHEMECOLOR_INDEX" val="5"/>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LAYERLEVEL" val="1_1_1"/>
  <p:tag name="KSO_WM_TAG_VERSION" val="1.0"/>
  <p:tag name="KSO_WM_BEAUTIFY_FLAG" val="#wm#"/>
  <p:tag name="KSO_WM_TEMPLATE_CATEGORY" val="custom"/>
  <p:tag name="KSO_WM_TEMPLATE_INDEX" val="20204220"/>
  <p:tag name="KSO_WM_UNIT_ID" val="custom20204220_4*l_h_i*1_4_2"/>
  <p:tag name="KSO_WM_UNIT_LINE_FORE_SCHEMECOLOR_INDEX" val="5"/>
  <p:tag name="KSO_WM_UNIT_LINE_FILL_TYPE" val="2"/>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LAYERLEVEL" val="1_1"/>
  <p:tag name="KSO_WM_TAG_VERSION" val="1.0"/>
  <p:tag name="KSO_WM_BEAUTIFY_FLAG" val="#wm#"/>
  <p:tag name="KSO_WM_UNIT_PRESET_TEXT" val="目录"/>
  <p:tag name="KSO_WM_TEMPLATE_CATEGORY" val="custom"/>
  <p:tag name="KSO_WM_TEMPLATE_INDEX" val="20204220"/>
  <p:tag name="KSO_WM_UNIT_ID" val="custom20204220_4*l_a*1_1"/>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1_1"/>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1_1"/>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220"/>
  <p:tag name="KSO_WM_UNIT_ID" val="custom20204220_4*l_h_i*1_1_1"/>
  <p:tag name="KSO_WM_UNIT_TEXT_FILL_FORE_SCHEMECOLOR_INDEX" val="5"/>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220"/>
  <p:tag name="KSO_WM_UNIT_ID" val="custom20204220_4*l_h_i*1_1_2"/>
  <p:tag name="KSO_WM_UNIT_LINE_FORE_SCHEMECOLOR_INDEX" val="5"/>
  <p:tag name="KSO_WM_UNIT_LINE_FILL_TYPE" val="2"/>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2_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2_1"/>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220"/>
  <p:tag name="KSO_WM_UNIT_ID" val="custom20204220_4*l_h_i*1_2_1"/>
  <p:tag name="KSO_WM_UNIT_TEXT_FILL_FORE_SCHEMECOLOR_INDEX" val="5"/>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lumMod val="20000"/>
            <a:lumOff val="80000"/>
            <a:alpha val="37000"/>
          </a:schemeClr>
        </a:solidFill>
        <a:ln w="9525" cap="flat" cmpd="sng" algn="ctr">
          <a:noFill/>
          <a:prstDash val="solid"/>
          <a:round/>
          <a:headEnd type="none" w="med" len="med"/>
          <a:tailEnd type="none" w="med" len="med"/>
        </a:ln>
      </a:spPr>
      <a:bodyPr anchor="ctr"/>
      <a:lstStyle>
        <a:defPPr algn="ctr">
          <a:buFont typeface="Arial" panose="020B0604020202020204" pitchFamily="34" charset="0"/>
          <a:buNone/>
          <a:defRPr dirty="0">
            <a:latin typeface="Microsoft YaHei Light" panose="020B0502040204020203" pitchFamily="34" charset="-122"/>
            <a:ea typeface="Microsoft YaHei Light" panose="020B0502040204020203" pitchFamily="34" charset="-122"/>
          </a:defRPr>
        </a:defPPr>
      </a:lstStyle>
    </a:spDef>
  </a:objectDefaults>
  <a:extraClrSchemeLst/>
  <a:extLst>
    <a:ext uri="{05A4C25C-085E-4340-85A3-A5531E510DB2}">
      <thm15:themeFamily xmlns:thm15="http://schemas.microsoft.com/office/thememl/2012/main" name="海量计费场景验证" id="{DC4EDE8D-43AB-9944-9592-58CC6B51CDE5}" vid="{82269547-82A0-6948-9A0F-F1F243CD961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66821</TotalTime>
  <Words>1734</Words>
  <Application>Microsoft Office PowerPoint</Application>
  <PresentationFormat>宽屏</PresentationFormat>
  <Paragraphs>383</Paragraphs>
  <Slides>30</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-apple-system</vt:lpstr>
      <vt:lpstr>DIN Alternate</vt:lpstr>
      <vt:lpstr>FontName</vt:lpstr>
      <vt:lpstr>Microsoft YaHei Light</vt:lpstr>
      <vt:lpstr>Source Han Sans SC Medium</vt:lpstr>
      <vt:lpstr>TencentSans W7</vt:lpstr>
      <vt:lpstr>等线</vt:lpstr>
      <vt:lpstr>等线</vt:lpstr>
      <vt:lpstr>DengXian Light</vt:lpstr>
      <vt:lpstr>腾讯体 W7</vt:lpstr>
      <vt:lpstr>微软雅黑</vt:lpstr>
      <vt:lpstr>微软雅黑</vt:lpstr>
      <vt:lpstr>Arial</vt:lpstr>
      <vt:lpstr>Corbel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海量计费</dc:title>
  <dc:creator>Microsoft Office 用户</dc:creator>
  <cp:lastModifiedBy>axingguchen(陈育兴)</cp:lastModifiedBy>
  <cp:revision>601</cp:revision>
  <dcterms:created xsi:type="dcterms:W3CDTF">2020-03-06T02:36:03Z</dcterms:created>
  <dcterms:modified xsi:type="dcterms:W3CDTF">2024-08-22T08:16:14Z</dcterms:modified>
</cp:coreProperties>
</file>